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heme/themeOverride1.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7" r:id="rId2"/>
    <p:sldId id="422" r:id="rId3"/>
    <p:sldId id="333" r:id="rId4"/>
    <p:sldId id="259" r:id="rId5"/>
    <p:sldId id="262" r:id="rId6"/>
    <p:sldId id="423" r:id="rId7"/>
    <p:sldId id="424" r:id="rId8"/>
    <p:sldId id="425" r:id="rId9"/>
    <p:sldId id="264" r:id="rId10"/>
    <p:sldId id="330" r:id="rId11"/>
    <p:sldId id="407" r:id="rId12"/>
    <p:sldId id="346" r:id="rId13"/>
    <p:sldId id="403" r:id="rId14"/>
    <p:sldId id="408" r:id="rId15"/>
    <p:sldId id="409" r:id="rId16"/>
    <p:sldId id="265" r:id="rId17"/>
    <p:sldId id="435" r:id="rId18"/>
    <p:sldId id="410" r:id="rId19"/>
    <p:sldId id="411" r:id="rId20"/>
    <p:sldId id="336" r:id="rId21"/>
    <p:sldId id="273" r:id="rId22"/>
    <p:sldId id="269" r:id="rId23"/>
    <p:sldId id="436" r:id="rId24"/>
    <p:sldId id="337" r:id="rId25"/>
    <p:sldId id="437" r:id="rId26"/>
    <p:sldId id="433" r:id="rId27"/>
    <p:sldId id="276" r:id="rId28"/>
    <p:sldId id="412" r:id="rId29"/>
    <p:sldId id="413" r:id="rId30"/>
    <p:sldId id="339" r:id="rId31"/>
    <p:sldId id="281" r:id="rId32"/>
    <p:sldId id="283" r:id="rId33"/>
    <p:sldId id="284" r:id="rId34"/>
    <p:sldId id="349" r:id="rId35"/>
    <p:sldId id="405" r:id="rId36"/>
    <p:sldId id="414" r:id="rId37"/>
    <p:sldId id="415" r:id="rId38"/>
    <p:sldId id="267" r:id="rId39"/>
    <p:sldId id="286" r:id="rId40"/>
    <p:sldId id="342" r:id="rId41"/>
    <p:sldId id="434" r:id="rId42"/>
    <p:sldId id="288" r:id="rId43"/>
    <p:sldId id="416" r:id="rId44"/>
    <p:sldId id="417" r:id="rId45"/>
    <p:sldId id="344" r:id="rId46"/>
    <p:sldId id="272" r:id="rId47"/>
    <p:sldId id="426" r:id="rId48"/>
    <p:sldId id="274" r:id="rId49"/>
    <p:sldId id="275" r:id="rId50"/>
    <p:sldId id="427" r:id="rId51"/>
    <p:sldId id="277" r:id="rId52"/>
    <p:sldId id="278" r:id="rId53"/>
    <p:sldId id="279" r:id="rId54"/>
    <p:sldId id="280" r:id="rId55"/>
    <p:sldId id="428" r:id="rId56"/>
    <p:sldId id="282" r:id="rId57"/>
    <p:sldId id="429" r:id="rId58"/>
    <p:sldId id="430" r:id="rId59"/>
    <p:sldId id="285" r:id="rId60"/>
    <p:sldId id="431" r:id="rId61"/>
    <p:sldId id="287" r:id="rId62"/>
    <p:sldId id="432" r:id="rId63"/>
    <p:sldId id="289" r:id="rId64"/>
    <p:sldId id="290" r:id="rId65"/>
    <p:sldId id="291" r:id="rId66"/>
    <p:sldId id="297" r:id="rId67"/>
    <p:sldId id="292" r:id="rId68"/>
    <p:sldId id="298" r:id="rId69"/>
    <p:sldId id="293" r:id="rId70"/>
    <p:sldId id="406" r:id="rId71"/>
    <p:sldId id="301" r:id="rId72"/>
    <p:sldId id="302" r:id="rId73"/>
    <p:sldId id="303" r:id="rId74"/>
    <p:sldId id="304" r:id="rId75"/>
    <p:sldId id="305" r:id="rId76"/>
    <p:sldId id="306" r:id="rId77"/>
    <p:sldId id="308" r:id="rId78"/>
    <p:sldId id="420" r:id="rId79"/>
    <p:sldId id="309"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AB7D"/>
    <a:srgbClr val="379A5B"/>
    <a:srgbClr val="FFF9E7"/>
    <a:srgbClr val="1869A6"/>
    <a:srgbClr val="2AAF82"/>
    <a:srgbClr val="336EA8"/>
    <a:srgbClr val="94B9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CB1AE8-9901-45FB-BEAC-5EF950E3D4B0}" v="45" dt="2024-11-09T17:44:18.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792" autoAdjust="0"/>
  </p:normalViewPr>
  <p:slideViewPr>
    <p:cSldViewPr snapToGrid="0">
      <p:cViewPr>
        <p:scale>
          <a:sx n="59" d="100"/>
          <a:sy n="59" d="100"/>
        </p:scale>
        <p:origin x="868" y="152"/>
      </p:cViewPr>
      <p:guideLst/>
    </p:cSldViewPr>
  </p:slideViewPr>
  <p:notesTextViewPr>
    <p:cViewPr>
      <p:scale>
        <a:sx n="1" d="1"/>
        <a:sy n="1" d="1"/>
      </p:scale>
      <p:origin x="0" y="0"/>
    </p:cViewPr>
  </p:notesTextViewPr>
  <p:sorterViewPr>
    <p:cViewPr varScale="1">
      <p:scale>
        <a:sx n="100" d="100"/>
        <a:sy n="100" d="100"/>
      </p:scale>
      <p:origin x="0" y="-98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r Mahmoud" userId="dcaba559-ba98-42a3-b072-023bb46aceef" providerId="ADAL" clId="{65CB1AE8-9901-45FB-BEAC-5EF950E3D4B0}"/>
    <pc:docChg chg="undo custSel mod addSld delSld modSld">
      <pc:chgData name="Mayar Mahmoud" userId="dcaba559-ba98-42a3-b072-023bb46aceef" providerId="ADAL" clId="{65CB1AE8-9901-45FB-BEAC-5EF950E3D4B0}" dt="2024-11-09T15:14:48.921" v="113" actId="113"/>
      <pc:docMkLst>
        <pc:docMk/>
      </pc:docMkLst>
      <pc:sldChg chg="modSp modAnim">
        <pc:chgData name="Mayar Mahmoud" userId="dcaba559-ba98-42a3-b072-023bb46aceef" providerId="ADAL" clId="{65CB1AE8-9901-45FB-BEAC-5EF950E3D4B0}" dt="2024-11-09T14:59:47.913" v="63"/>
        <pc:sldMkLst>
          <pc:docMk/>
          <pc:sldMk cId="1472198575" sldId="259"/>
        </pc:sldMkLst>
        <pc:spChg chg="mod">
          <ac:chgData name="Mayar Mahmoud" userId="dcaba559-ba98-42a3-b072-023bb46aceef" providerId="ADAL" clId="{65CB1AE8-9901-45FB-BEAC-5EF950E3D4B0}" dt="2024-11-08T20:04:10.800" v="4" actId="113"/>
          <ac:spMkLst>
            <pc:docMk/>
            <pc:sldMk cId="1472198575" sldId="259"/>
            <ac:spMk id="4" creationId="{17F2C505-E84D-D67B-F986-83B449096AEA}"/>
          </ac:spMkLst>
        </pc:spChg>
      </pc:sldChg>
      <pc:sldChg chg="modSp">
        <pc:chgData name="Mayar Mahmoud" userId="dcaba559-ba98-42a3-b072-023bb46aceef" providerId="ADAL" clId="{65CB1AE8-9901-45FB-BEAC-5EF950E3D4B0}" dt="2024-11-09T15:02:48.736" v="75" actId="113"/>
        <pc:sldMkLst>
          <pc:docMk/>
          <pc:sldMk cId="0" sldId="264"/>
        </pc:sldMkLst>
        <pc:spChg chg="mod">
          <ac:chgData name="Mayar Mahmoud" userId="dcaba559-ba98-42a3-b072-023bb46aceef" providerId="ADAL" clId="{65CB1AE8-9901-45FB-BEAC-5EF950E3D4B0}" dt="2024-11-09T15:02:05.508" v="70" actId="113"/>
          <ac:spMkLst>
            <pc:docMk/>
            <pc:sldMk cId="0" sldId="264"/>
            <ac:spMk id="87" creationId="{00000000-0000-0000-0000-000000000000}"/>
          </ac:spMkLst>
        </pc:spChg>
        <pc:spChg chg="mod">
          <ac:chgData name="Mayar Mahmoud" userId="dcaba559-ba98-42a3-b072-023bb46aceef" providerId="ADAL" clId="{65CB1AE8-9901-45FB-BEAC-5EF950E3D4B0}" dt="2024-11-09T15:02:18.373" v="72" actId="113"/>
          <ac:spMkLst>
            <pc:docMk/>
            <pc:sldMk cId="0" sldId="264"/>
            <ac:spMk id="88" creationId="{00000000-0000-0000-0000-000000000000}"/>
          </ac:spMkLst>
        </pc:spChg>
        <pc:spChg chg="mod">
          <ac:chgData name="Mayar Mahmoud" userId="dcaba559-ba98-42a3-b072-023bb46aceef" providerId="ADAL" clId="{65CB1AE8-9901-45FB-BEAC-5EF950E3D4B0}" dt="2024-11-09T15:02:27.737" v="73" actId="113"/>
          <ac:spMkLst>
            <pc:docMk/>
            <pc:sldMk cId="0" sldId="264"/>
            <ac:spMk id="89" creationId="{00000000-0000-0000-0000-000000000000}"/>
          </ac:spMkLst>
        </pc:spChg>
        <pc:spChg chg="mod">
          <ac:chgData name="Mayar Mahmoud" userId="dcaba559-ba98-42a3-b072-023bb46aceef" providerId="ADAL" clId="{65CB1AE8-9901-45FB-BEAC-5EF950E3D4B0}" dt="2024-11-09T15:02:37.658" v="74" actId="113"/>
          <ac:spMkLst>
            <pc:docMk/>
            <pc:sldMk cId="0" sldId="264"/>
            <ac:spMk id="90" creationId="{00000000-0000-0000-0000-000000000000}"/>
          </ac:spMkLst>
        </pc:spChg>
        <pc:spChg chg="mod">
          <ac:chgData name="Mayar Mahmoud" userId="dcaba559-ba98-42a3-b072-023bb46aceef" providerId="ADAL" clId="{65CB1AE8-9901-45FB-BEAC-5EF950E3D4B0}" dt="2024-11-09T15:02:48.736" v="75" actId="113"/>
          <ac:spMkLst>
            <pc:docMk/>
            <pc:sldMk cId="0" sldId="264"/>
            <ac:spMk id="91" creationId="{00000000-0000-0000-0000-000000000000}"/>
          </ac:spMkLst>
        </pc:spChg>
      </pc:sldChg>
      <pc:sldChg chg="modSp mod">
        <pc:chgData name="Mayar Mahmoud" userId="dcaba559-ba98-42a3-b072-023bb46aceef" providerId="ADAL" clId="{65CB1AE8-9901-45FB-BEAC-5EF950E3D4B0}" dt="2024-11-08T20:26:24.184" v="12" actId="113"/>
        <pc:sldMkLst>
          <pc:docMk/>
          <pc:sldMk cId="0" sldId="267"/>
        </pc:sldMkLst>
        <pc:spChg chg="mod">
          <ac:chgData name="Mayar Mahmoud" userId="dcaba559-ba98-42a3-b072-023bb46aceef" providerId="ADAL" clId="{65CB1AE8-9901-45FB-BEAC-5EF950E3D4B0}" dt="2024-11-08T20:26:24.184" v="12" actId="113"/>
          <ac:spMkLst>
            <pc:docMk/>
            <pc:sldMk cId="0" sldId="267"/>
            <ac:spMk id="112" creationId="{00000000-0000-0000-0000-000000000000}"/>
          </ac:spMkLst>
        </pc:spChg>
      </pc:sldChg>
      <pc:sldChg chg="modSp mod">
        <pc:chgData name="Mayar Mahmoud" userId="dcaba559-ba98-42a3-b072-023bb46aceef" providerId="ADAL" clId="{65CB1AE8-9901-45FB-BEAC-5EF950E3D4B0}" dt="2024-11-08T20:29:29.281" v="20" actId="113"/>
        <pc:sldMkLst>
          <pc:docMk/>
          <pc:sldMk cId="0" sldId="274"/>
        </pc:sldMkLst>
        <pc:spChg chg="mod">
          <ac:chgData name="Mayar Mahmoud" userId="dcaba559-ba98-42a3-b072-023bb46aceef" providerId="ADAL" clId="{65CB1AE8-9901-45FB-BEAC-5EF950E3D4B0}" dt="2024-11-08T20:29:29.281" v="20" actId="113"/>
          <ac:spMkLst>
            <pc:docMk/>
            <pc:sldMk cId="0" sldId="274"/>
            <ac:spMk id="165" creationId="{00000000-0000-0000-0000-000000000000}"/>
          </ac:spMkLst>
        </pc:spChg>
      </pc:sldChg>
      <pc:sldChg chg="modSp mod">
        <pc:chgData name="Mayar Mahmoud" userId="dcaba559-ba98-42a3-b072-023bb46aceef" providerId="ADAL" clId="{65CB1AE8-9901-45FB-BEAC-5EF950E3D4B0}" dt="2024-11-08T20:30:27.922" v="22" actId="113"/>
        <pc:sldMkLst>
          <pc:docMk/>
          <pc:sldMk cId="0" sldId="277"/>
        </pc:sldMkLst>
        <pc:spChg chg="mod">
          <ac:chgData name="Mayar Mahmoud" userId="dcaba559-ba98-42a3-b072-023bb46aceef" providerId="ADAL" clId="{65CB1AE8-9901-45FB-BEAC-5EF950E3D4B0}" dt="2024-11-08T20:30:27.922" v="22" actId="113"/>
          <ac:spMkLst>
            <pc:docMk/>
            <pc:sldMk cId="0" sldId="277"/>
            <ac:spMk id="186" creationId="{00000000-0000-0000-0000-000000000000}"/>
          </ac:spMkLst>
        </pc:spChg>
      </pc:sldChg>
      <pc:sldChg chg="modSp mod">
        <pc:chgData name="Mayar Mahmoud" userId="dcaba559-ba98-42a3-b072-023bb46aceef" providerId="ADAL" clId="{65CB1AE8-9901-45FB-BEAC-5EF950E3D4B0}" dt="2024-11-08T20:32:10.519" v="23" actId="33524"/>
        <pc:sldMkLst>
          <pc:docMk/>
          <pc:sldMk cId="0" sldId="285"/>
        </pc:sldMkLst>
        <pc:spChg chg="mod">
          <ac:chgData name="Mayar Mahmoud" userId="dcaba559-ba98-42a3-b072-023bb46aceef" providerId="ADAL" clId="{65CB1AE8-9901-45FB-BEAC-5EF950E3D4B0}" dt="2024-11-08T20:32:10.519" v="23" actId="33524"/>
          <ac:spMkLst>
            <pc:docMk/>
            <pc:sldMk cId="0" sldId="285"/>
            <ac:spMk id="249" creationId="{00000000-0000-0000-0000-000000000000}"/>
          </ac:spMkLst>
        </pc:spChg>
      </pc:sldChg>
      <pc:sldChg chg="modSp mod">
        <pc:chgData name="Mayar Mahmoud" userId="dcaba559-ba98-42a3-b072-023bb46aceef" providerId="ADAL" clId="{65CB1AE8-9901-45FB-BEAC-5EF950E3D4B0}" dt="2024-11-09T15:13:54.590" v="110" actId="1036"/>
        <pc:sldMkLst>
          <pc:docMk/>
          <pc:sldMk cId="0" sldId="288"/>
        </pc:sldMkLst>
        <pc:spChg chg="mod">
          <ac:chgData name="Mayar Mahmoud" userId="dcaba559-ba98-42a3-b072-023bb46aceef" providerId="ADAL" clId="{65CB1AE8-9901-45FB-BEAC-5EF950E3D4B0}" dt="2024-11-09T15:13:54.590" v="110" actId="1036"/>
          <ac:spMkLst>
            <pc:docMk/>
            <pc:sldMk cId="0" sldId="288"/>
            <ac:spMk id="455" creationId="{00000000-0000-0000-0000-000000000000}"/>
          </ac:spMkLst>
        </pc:spChg>
      </pc:sldChg>
      <pc:sldChg chg="modSp mod">
        <pc:chgData name="Mayar Mahmoud" userId="dcaba559-ba98-42a3-b072-023bb46aceef" providerId="ADAL" clId="{65CB1AE8-9901-45FB-BEAC-5EF950E3D4B0}" dt="2024-11-09T15:14:48.921" v="113" actId="113"/>
        <pc:sldMkLst>
          <pc:docMk/>
          <pc:sldMk cId="0" sldId="290"/>
        </pc:sldMkLst>
        <pc:spChg chg="mod">
          <ac:chgData name="Mayar Mahmoud" userId="dcaba559-ba98-42a3-b072-023bb46aceef" providerId="ADAL" clId="{65CB1AE8-9901-45FB-BEAC-5EF950E3D4B0}" dt="2024-11-09T15:14:48.921" v="113" actId="113"/>
          <ac:spMkLst>
            <pc:docMk/>
            <pc:sldMk cId="0" sldId="290"/>
            <ac:spMk id="289" creationId="{00000000-0000-0000-0000-000000000000}"/>
          </ac:spMkLst>
        </pc:spChg>
      </pc:sldChg>
      <pc:sldChg chg="add del">
        <pc:chgData name="Mayar Mahmoud" userId="dcaba559-ba98-42a3-b072-023bb46aceef" providerId="ADAL" clId="{65CB1AE8-9901-45FB-BEAC-5EF950E3D4B0}" dt="2024-11-09T15:00:07.023" v="69" actId="47"/>
        <pc:sldMkLst>
          <pc:docMk/>
          <pc:sldMk cId="567953971" sldId="331"/>
        </pc:sldMkLst>
      </pc:sldChg>
      <pc:sldChg chg="add del">
        <pc:chgData name="Mayar Mahmoud" userId="dcaba559-ba98-42a3-b072-023bb46aceef" providerId="ADAL" clId="{65CB1AE8-9901-45FB-BEAC-5EF950E3D4B0}" dt="2024-11-09T15:00:03.438" v="67" actId="47"/>
        <pc:sldMkLst>
          <pc:docMk/>
          <pc:sldMk cId="793614904" sldId="333"/>
        </pc:sldMkLst>
      </pc:sldChg>
      <pc:sldChg chg="modSp mod">
        <pc:chgData name="Mayar Mahmoud" userId="dcaba559-ba98-42a3-b072-023bb46aceef" providerId="ADAL" clId="{65CB1AE8-9901-45FB-BEAC-5EF950E3D4B0}" dt="2024-11-08T20:17:17.723" v="7" actId="113"/>
        <pc:sldMkLst>
          <pc:docMk/>
          <pc:sldMk cId="2303668177" sldId="336"/>
        </pc:sldMkLst>
        <pc:spChg chg="mod">
          <ac:chgData name="Mayar Mahmoud" userId="dcaba559-ba98-42a3-b072-023bb46aceef" providerId="ADAL" clId="{65CB1AE8-9901-45FB-BEAC-5EF950E3D4B0}" dt="2024-11-08T20:17:17.723" v="7" actId="113"/>
          <ac:spMkLst>
            <pc:docMk/>
            <pc:sldMk cId="2303668177" sldId="336"/>
            <ac:spMk id="8" creationId="{246990C9-A753-7E48-574D-4B3FCA3F5F77}"/>
          </ac:spMkLst>
        </pc:spChg>
        <pc:picChg chg="mod">
          <ac:chgData name="Mayar Mahmoud" userId="dcaba559-ba98-42a3-b072-023bb46aceef" providerId="ADAL" clId="{65CB1AE8-9901-45FB-BEAC-5EF950E3D4B0}" dt="2024-11-08T20:16:55.660" v="5" actId="1076"/>
          <ac:picMkLst>
            <pc:docMk/>
            <pc:sldMk cId="2303668177" sldId="336"/>
            <ac:picMk id="2" creationId="{D7A233BD-9E1A-F05E-1BC6-D452D5F709E2}"/>
          </ac:picMkLst>
        </pc:picChg>
      </pc:sldChg>
      <pc:sldChg chg="modSp">
        <pc:chgData name="Mayar Mahmoud" userId="dcaba559-ba98-42a3-b072-023bb46aceef" providerId="ADAL" clId="{65CB1AE8-9901-45FB-BEAC-5EF950E3D4B0}" dt="2024-11-08T20:20:13.367" v="9" actId="113"/>
        <pc:sldMkLst>
          <pc:docMk/>
          <pc:sldMk cId="2497451924" sldId="337"/>
        </pc:sldMkLst>
        <pc:spChg chg="mod">
          <ac:chgData name="Mayar Mahmoud" userId="dcaba559-ba98-42a3-b072-023bb46aceef" providerId="ADAL" clId="{65CB1AE8-9901-45FB-BEAC-5EF950E3D4B0}" dt="2024-11-08T20:19:27.248" v="8" actId="113"/>
          <ac:spMkLst>
            <pc:docMk/>
            <pc:sldMk cId="2497451924" sldId="337"/>
            <ac:spMk id="16" creationId="{D15E9939-9952-6D1C-31EB-1AEAE2D90759}"/>
          </ac:spMkLst>
        </pc:spChg>
        <pc:spChg chg="mod">
          <ac:chgData name="Mayar Mahmoud" userId="dcaba559-ba98-42a3-b072-023bb46aceef" providerId="ADAL" clId="{65CB1AE8-9901-45FB-BEAC-5EF950E3D4B0}" dt="2024-11-08T20:20:13.367" v="9" actId="113"/>
          <ac:spMkLst>
            <pc:docMk/>
            <pc:sldMk cId="2497451924" sldId="337"/>
            <ac:spMk id="19" creationId="{8A5E25A0-4F37-BD25-776C-C0682A2F111F}"/>
          </ac:spMkLst>
        </pc:spChg>
      </pc:sldChg>
      <pc:sldChg chg="modSp">
        <pc:chgData name="Mayar Mahmoud" userId="dcaba559-ba98-42a3-b072-023bb46aceef" providerId="ADAL" clId="{65CB1AE8-9901-45FB-BEAC-5EF950E3D4B0}" dt="2024-11-09T15:11:10.202" v="86" actId="113"/>
        <pc:sldMkLst>
          <pc:docMk/>
          <pc:sldMk cId="1713782227" sldId="339"/>
        </pc:sldMkLst>
        <pc:spChg chg="mod">
          <ac:chgData name="Mayar Mahmoud" userId="dcaba559-ba98-42a3-b072-023bb46aceef" providerId="ADAL" clId="{65CB1AE8-9901-45FB-BEAC-5EF950E3D4B0}" dt="2024-11-08T20:23:42.978" v="10" actId="113"/>
          <ac:spMkLst>
            <pc:docMk/>
            <pc:sldMk cId="1713782227" sldId="339"/>
            <ac:spMk id="9" creationId="{00FB2EE3-1DEC-2828-42AA-BB1E5353894F}"/>
          </ac:spMkLst>
        </pc:spChg>
        <pc:spChg chg="mod">
          <ac:chgData name="Mayar Mahmoud" userId="dcaba559-ba98-42a3-b072-023bb46aceef" providerId="ADAL" clId="{65CB1AE8-9901-45FB-BEAC-5EF950E3D4B0}" dt="2024-11-09T15:11:10.202" v="86" actId="113"/>
          <ac:spMkLst>
            <pc:docMk/>
            <pc:sldMk cId="1713782227" sldId="339"/>
            <ac:spMk id="10" creationId="{E3DA007D-A0FA-8480-5041-93B72E5699A2}"/>
          </ac:spMkLst>
        </pc:spChg>
      </pc:sldChg>
      <pc:sldChg chg="modSp">
        <pc:chgData name="Mayar Mahmoud" userId="dcaba559-ba98-42a3-b072-023bb46aceef" providerId="ADAL" clId="{65CB1AE8-9901-45FB-BEAC-5EF950E3D4B0}" dt="2024-11-08T20:28:52.089" v="17" actId="20577"/>
        <pc:sldMkLst>
          <pc:docMk/>
          <pc:sldMk cId="2265323290" sldId="344"/>
        </pc:sldMkLst>
        <pc:spChg chg="mod">
          <ac:chgData name="Mayar Mahmoud" userId="dcaba559-ba98-42a3-b072-023bb46aceef" providerId="ADAL" clId="{65CB1AE8-9901-45FB-BEAC-5EF950E3D4B0}" dt="2024-11-08T20:28:52.089" v="17" actId="20577"/>
          <ac:spMkLst>
            <pc:docMk/>
            <pc:sldMk cId="2265323290" sldId="344"/>
            <ac:spMk id="9" creationId="{8FC5A9C5-8A4B-29DE-D4D0-BCED085DA2E2}"/>
          </ac:spMkLst>
        </pc:spChg>
      </pc:sldChg>
      <pc:sldChg chg="add del">
        <pc:chgData name="Mayar Mahmoud" userId="dcaba559-ba98-42a3-b072-023bb46aceef" providerId="ADAL" clId="{65CB1AE8-9901-45FB-BEAC-5EF950E3D4B0}" dt="2024-11-09T15:00:04.975" v="68" actId="47"/>
        <pc:sldMkLst>
          <pc:docMk/>
          <pc:sldMk cId="3098735074" sldId="402"/>
        </pc:sldMkLst>
      </pc:sldChg>
      <pc:sldChg chg="modSp mod">
        <pc:chgData name="Mayar Mahmoud" userId="dcaba559-ba98-42a3-b072-023bb46aceef" providerId="ADAL" clId="{65CB1AE8-9901-45FB-BEAC-5EF950E3D4B0}" dt="2024-11-08T20:30:07.957" v="21" actId="113"/>
        <pc:sldMkLst>
          <pc:docMk/>
          <pc:sldMk cId="0" sldId="427"/>
        </pc:sldMkLst>
        <pc:spChg chg="mod">
          <ac:chgData name="Mayar Mahmoud" userId="dcaba559-ba98-42a3-b072-023bb46aceef" providerId="ADAL" clId="{65CB1AE8-9901-45FB-BEAC-5EF950E3D4B0}" dt="2024-11-08T20:30:07.957" v="21" actId="113"/>
          <ac:spMkLst>
            <pc:docMk/>
            <pc:sldMk cId="0" sldId="427"/>
            <ac:spMk id="179" creationId="{00000000-0000-0000-0000-000000000000}"/>
          </ac:spMkLst>
        </pc:spChg>
      </pc:sldChg>
      <pc:sldChg chg="modSp mod">
        <pc:chgData name="Mayar Mahmoud" userId="dcaba559-ba98-42a3-b072-023bb46aceef" providerId="ADAL" clId="{65CB1AE8-9901-45FB-BEAC-5EF950E3D4B0}" dt="2024-11-08T20:32:37.330" v="24" actId="113"/>
        <pc:sldMkLst>
          <pc:docMk/>
          <pc:sldMk cId="0" sldId="431"/>
        </pc:sldMkLst>
        <pc:spChg chg="mod">
          <ac:chgData name="Mayar Mahmoud" userId="dcaba559-ba98-42a3-b072-023bb46aceef" providerId="ADAL" clId="{65CB1AE8-9901-45FB-BEAC-5EF950E3D4B0}" dt="2024-11-08T20:32:37.330" v="24" actId="113"/>
          <ac:spMkLst>
            <pc:docMk/>
            <pc:sldMk cId="0" sldId="431"/>
            <ac:spMk id="256" creationId="{00000000-0000-0000-0000-000000000000}"/>
          </ac:spMkLst>
        </pc:spChg>
      </pc:sldChg>
      <pc:sldChg chg="modSp mod">
        <pc:chgData name="Mayar Mahmoud" userId="dcaba559-ba98-42a3-b072-023bb46aceef" providerId="ADAL" clId="{65CB1AE8-9901-45FB-BEAC-5EF950E3D4B0}" dt="2024-11-09T15:04:58.804" v="85" actId="14100"/>
        <pc:sldMkLst>
          <pc:docMk/>
          <pc:sldMk cId="4249062096" sldId="436"/>
        </pc:sldMkLst>
        <pc:picChg chg="mod">
          <ac:chgData name="Mayar Mahmoud" userId="dcaba559-ba98-42a3-b072-023bb46aceef" providerId="ADAL" clId="{65CB1AE8-9901-45FB-BEAC-5EF950E3D4B0}" dt="2024-11-09T15:04:58.804" v="85" actId="14100"/>
          <ac:picMkLst>
            <pc:docMk/>
            <pc:sldMk cId="4249062096" sldId="436"/>
            <ac:picMk id="4" creationId="{C3E6C516-806A-456F-877D-62D2B9EFC9B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01773-843B-402D-B943-E7367BE302C1}"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223A7-FDE5-4555-AB7B-2BBB96A8A41E}" type="slidenum">
              <a:rPr lang="en-US" smtClean="0"/>
              <a:t>‹#›</a:t>
            </a:fld>
            <a:endParaRPr lang="en-US"/>
          </a:p>
        </p:txBody>
      </p:sp>
    </p:spTree>
    <p:extLst>
      <p:ext uri="{BB962C8B-B14F-4D97-AF65-F5344CB8AC3E}">
        <p14:creationId xmlns:p14="http://schemas.microsoft.com/office/powerpoint/2010/main" val="154529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rive.google.com/file/d/1hqOfhSp6XxgNlcdW25LapTi8V0-VQBan/view?usp=drive_link"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89a89a9c1f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89a89a9c1f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5474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7966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81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https://www.educaplay.com/learning-resources/19097380-emotional_intelligence.html</a:t>
            </a:r>
            <a:endParaRPr dirty="0"/>
          </a:p>
        </p:txBody>
      </p:sp>
    </p:spTree>
    <p:extLst>
      <p:ext uri="{BB962C8B-B14F-4D97-AF65-F5344CB8AC3E}">
        <p14:creationId xmlns:p14="http://schemas.microsoft.com/office/powerpoint/2010/main" val="3576363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83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8800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https://www.6seconds.org/2022/03/13/plutchik-wheel-emotions/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Prepare the wheel of emotions and explain some of them as examples </a:t>
            </a:r>
          </a:p>
          <a:p>
            <a:pPr marL="0" lvl="0" indent="0" algn="l" rtl="0">
              <a:spcBef>
                <a:spcPts val="0"/>
              </a:spcBef>
              <a:spcAft>
                <a:spcPts val="0"/>
              </a:spcAft>
              <a:buNone/>
            </a:pPr>
            <a:endParaRPr lang="en-US" dirty="0"/>
          </a:p>
          <a:p>
            <a:pPr algn="l" fontAlgn="base"/>
            <a:r>
              <a:rPr lang="en-US" sz="1800" b="1" i="0" dirty="0">
                <a:solidFill>
                  <a:srgbClr val="000000"/>
                </a:solidFill>
                <a:effectLst/>
                <a:latin typeface="Montserrat" panose="00000500000000000000" pitchFamily="2" charset="0"/>
              </a:rPr>
              <a:t>Primary:</a:t>
            </a:r>
            <a:r>
              <a:rPr lang="en-US" sz="1800" b="0" i="0" dirty="0">
                <a:solidFill>
                  <a:srgbClr val="000000"/>
                </a:solidFill>
                <a:effectLst/>
                <a:latin typeface="Montserrat" panose="00000500000000000000" pitchFamily="2" charset="0"/>
              </a:rPr>
              <a:t> The eight sectors are designed to indicate that there are eight primary emotions: anger, anticipation, joy, trust, fear, surprise, sadness and disgust.</a:t>
            </a:r>
            <a:endParaRPr lang="en-US" b="0" i="0" dirty="0">
              <a:solidFill>
                <a:srgbClr val="000000"/>
              </a:solidFill>
              <a:effectLst/>
              <a:latin typeface="Montserrat" panose="00000500000000000000" pitchFamily="2" charset="0"/>
            </a:endParaRPr>
          </a:p>
          <a:p>
            <a:pPr algn="l" fontAlgn="base"/>
            <a:r>
              <a:rPr lang="en-US" sz="1800" b="1" i="0" dirty="0">
                <a:solidFill>
                  <a:srgbClr val="000000"/>
                </a:solidFill>
                <a:effectLst/>
                <a:latin typeface="Montserrat" panose="00000500000000000000" pitchFamily="2" charset="0"/>
              </a:rPr>
              <a:t>Opposites: </a:t>
            </a:r>
            <a:r>
              <a:rPr lang="en-US" sz="1800" b="0" i="0" dirty="0">
                <a:solidFill>
                  <a:srgbClr val="000000"/>
                </a:solidFill>
                <a:effectLst/>
                <a:latin typeface="Montserrat" panose="00000500000000000000" pitchFamily="2" charset="0"/>
              </a:rPr>
              <a:t>Each primary emotion has a polar opposite. These are based on the physiological reaction each emotion creates in animals (including humans… Plutchik studied animals!):</a:t>
            </a:r>
            <a:endParaRPr lang="en-US" b="0" i="0" dirty="0">
              <a:solidFill>
                <a:srgbClr val="000000"/>
              </a:solidFill>
              <a:effectLst/>
              <a:latin typeface="Montserrat" panose="00000500000000000000" pitchFamily="2" charset="0"/>
            </a:endParaRPr>
          </a:p>
          <a:p>
            <a:pPr algn="l" fontAlgn="base">
              <a:lnSpc>
                <a:spcPts val="1950"/>
              </a:lnSpc>
              <a:buFont typeface="Arial" panose="020B0604020202020204" pitchFamily="34" charset="0"/>
              <a:buChar char="•"/>
            </a:pPr>
            <a:r>
              <a:rPr lang="en-US" sz="1800" b="0" i="0" dirty="0">
                <a:solidFill>
                  <a:srgbClr val="000000"/>
                </a:solidFill>
                <a:effectLst/>
                <a:latin typeface="Montserrat" panose="00000500000000000000" pitchFamily="2" charset="0"/>
              </a:rPr>
              <a:t>Joy is the opposite of sadness. Physiology: Connect vs withdraw</a:t>
            </a:r>
            <a:endParaRPr lang="en-US" b="0" i="0" dirty="0">
              <a:solidFill>
                <a:srgbClr val="000000"/>
              </a:solidFill>
              <a:effectLst/>
              <a:latin typeface="Montserrat" panose="00000500000000000000" pitchFamily="2" charset="0"/>
            </a:endParaRPr>
          </a:p>
          <a:p>
            <a:pPr algn="l" fontAlgn="base">
              <a:lnSpc>
                <a:spcPts val="1950"/>
              </a:lnSpc>
              <a:buFont typeface="Arial" panose="020B0604020202020204" pitchFamily="34" charset="0"/>
              <a:buChar char="•"/>
            </a:pPr>
            <a:r>
              <a:rPr lang="en-US" sz="1800" b="0" i="0" dirty="0">
                <a:solidFill>
                  <a:srgbClr val="000000"/>
                </a:solidFill>
                <a:effectLst/>
                <a:latin typeface="Montserrat" panose="00000500000000000000" pitchFamily="2" charset="0"/>
              </a:rPr>
              <a:t>Fear is the opposite of anger. Physiology: Get small and hide vs get big and loud</a:t>
            </a:r>
            <a:endParaRPr lang="en-US" b="0" i="0" dirty="0">
              <a:solidFill>
                <a:srgbClr val="000000"/>
              </a:solidFill>
              <a:effectLst/>
              <a:latin typeface="Montserrat" panose="00000500000000000000" pitchFamily="2" charset="0"/>
            </a:endParaRPr>
          </a:p>
          <a:p>
            <a:pPr algn="l" fontAlgn="base">
              <a:lnSpc>
                <a:spcPts val="1950"/>
              </a:lnSpc>
              <a:buFont typeface="Arial" panose="020B0604020202020204" pitchFamily="34" charset="0"/>
              <a:buChar char="•"/>
            </a:pPr>
            <a:r>
              <a:rPr lang="en-US" sz="1800" b="0" i="0" dirty="0">
                <a:solidFill>
                  <a:srgbClr val="000000"/>
                </a:solidFill>
                <a:effectLst/>
                <a:latin typeface="Montserrat" panose="00000500000000000000" pitchFamily="2" charset="0"/>
              </a:rPr>
              <a:t>Anticipation is the opposite of surprise. Physiology: Examine closely vs jump back</a:t>
            </a:r>
            <a:endParaRPr lang="en-US" b="0" i="0" dirty="0">
              <a:solidFill>
                <a:srgbClr val="000000"/>
              </a:solidFill>
              <a:effectLst/>
              <a:latin typeface="Montserrat" panose="00000500000000000000" pitchFamily="2" charset="0"/>
            </a:endParaRPr>
          </a:p>
          <a:p>
            <a:pPr algn="l" fontAlgn="base">
              <a:lnSpc>
                <a:spcPts val="1950"/>
              </a:lnSpc>
              <a:buFont typeface="Arial" panose="020B0604020202020204" pitchFamily="34" charset="0"/>
              <a:buChar char="•"/>
            </a:pPr>
            <a:r>
              <a:rPr lang="en-US" sz="1800" b="0" i="0" dirty="0">
                <a:solidFill>
                  <a:srgbClr val="000000"/>
                </a:solidFill>
                <a:effectLst/>
                <a:latin typeface="Montserrat" panose="00000500000000000000" pitchFamily="2" charset="0"/>
              </a:rPr>
              <a:t>Disgust is the opposite of trust. Physiology: Reject vs embrace</a:t>
            </a:r>
            <a:endParaRPr lang="en-US" b="0" i="0" dirty="0">
              <a:solidFill>
                <a:srgbClr val="000000"/>
              </a:solidFill>
              <a:effectLst/>
              <a:latin typeface="Montserrat" panose="00000500000000000000"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93107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17</a:t>
            </a:fld>
            <a:endParaRPr lang="en-US"/>
          </a:p>
        </p:txBody>
      </p:sp>
    </p:spTree>
    <p:extLst>
      <p:ext uri="{BB962C8B-B14F-4D97-AF65-F5344CB8AC3E}">
        <p14:creationId xmlns:p14="http://schemas.microsoft.com/office/powerpoint/2010/main" val="551265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3438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4347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Notes to trainers:</a:t>
            </a:r>
            <a:endParaRPr/>
          </a:p>
          <a:p>
            <a:pPr marL="0" lvl="0" indent="0" algn="l" rtl="0">
              <a:spcBef>
                <a:spcPts val="0"/>
              </a:spcBef>
              <a:spcAft>
                <a:spcPts val="0"/>
              </a:spcAft>
              <a:buNone/>
            </a:pPr>
            <a:endParaRPr/>
          </a:p>
          <a:p>
            <a:pPr marL="0" lvl="0" indent="0" algn="l" rtl="0">
              <a:spcBef>
                <a:spcPts val="0"/>
              </a:spcBef>
              <a:spcAft>
                <a:spcPts val="0"/>
              </a:spcAft>
              <a:buNone/>
            </a:pPr>
            <a:r>
              <a:rPr lang="en-US"/>
              <a:t>Welcome your group again and walk them through the new topic’s modules and objectives</a:t>
            </a:r>
            <a:endParaRPr/>
          </a:p>
        </p:txBody>
      </p:sp>
      <p:sp>
        <p:nvSpPr>
          <p:cNvPr id="116" name="Google Shape;11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770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Notes to trainers: (5 minutes)</a:t>
            </a:r>
            <a:endParaRPr/>
          </a:p>
          <a:p>
            <a:pPr marL="0" lvl="0" indent="0" algn="l" rtl="0">
              <a:spcBef>
                <a:spcPts val="0"/>
              </a:spcBef>
              <a:spcAft>
                <a:spcPts val="0"/>
              </a:spcAft>
              <a:buNone/>
            </a:pPr>
            <a:endParaRPr/>
          </a:p>
          <a:p>
            <a:pPr marL="0" lvl="0" indent="0" algn="l" rtl="0">
              <a:spcBef>
                <a:spcPts val="0"/>
              </a:spcBef>
              <a:spcAft>
                <a:spcPts val="0"/>
              </a:spcAft>
              <a:buNone/>
            </a:pPr>
            <a:r>
              <a:rPr lang="en-US"/>
              <a:t>Allow a sample of participants to share </a:t>
            </a:r>
            <a:r>
              <a:rPr lang="en-US">
                <a:solidFill>
                  <a:srgbClr val="336EA8"/>
                </a:solidFill>
              </a:rPr>
              <a:t>a challenging situation and clarify how they showed self-control while dealing with this specific situation.</a:t>
            </a:r>
            <a:endParaRPr/>
          </a:p>
        </p:txBody>
      </p:sp>
      <p:sp>
        <p:nvSpPr>
          <p:cNvPr id="279" name="Google Shape;27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Ask: What is the relation between your feelings and your actions? </a:t>
            </a:r>
            <a:endParaRPr/>
          </a:p>
          <a:p>
            <a:pPr marL="0" lvl="0" indent="0" algn="l" rtl="0">
              <a:spcBef>
                <a:spcPts val="0"/>
              </a:spcBef>
              <a:spcAft>
                <a:spcPts val="0"/>
              </a:spcAft>
              <a:buNone/>
            </a:pPr>
            <a:r>
              <a:rPr lang="en-US"/>
              <a:t>Our actions are based on our thoughts and feelings </a:t>
            </a:r>
            <a:endParaRPr/>
          </a:p>
          <a:p>
            <a:pPr marL="0" lvl="0" indent="0" algn="l" rtl="0">
              <a:spcBef>
                <a:spcPts val="0"/>
              </a:spcBef>
              <a:spcAft>
                <a:spcPts val="0"/>
              </a:spcAft>
              <a:buNone/>
            </a:pPr>
            <a:r>
              <a:rPr lang="en-US"/>
              <a:t>Ask some students to share how they act when having certain feelings</a:t>
            </a:r>
            <a:endParaRPr/>
          </a:p>
          <a:p>
            <a:pPr marL="0" lvl="0" indent="0" algn="l" rtl="0">
              <a:spcBef>
                <a:spcPts val="0"/>
              </a:spcBef>
              <a:spcAft>
                <a:spcPts val="0"/>
              </a:spcAft>
              <a:buNone/>
            </a:pPr>
            <a:r>
              <a:rPr lang="en-US"/>
              <a:t>For example if you feel angry before an important customer meeting</a:t>
            </a:r>
            <a:endParaRPr/>
          </a:p>
        </p:txBody>
      </p:sp>
      <p:sp>
        <p:nvSpPr>
          <p:cNvPr id="243" name="Google Shape;24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367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These are some more techniques for self regulation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Ask some students to share which of these techniques they use and what works for them</a:t>
            </a:r>
            <a:endParaRPr dirty="0"/>
          </a:p>
        </p:txBody>
      </p:sp>
      <p:sp>
        <p:nvSpPr>
          <p:cNvPr id="313" name="Google Shape;31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Notes to trainers: (10 minutes)</a:t>
            </a:r>
            <a:endParaRPr dirty="0"/>
          </a:p>
          <a:p>
            <a:pPr marL="0" lvl="0" indent="0" algn="l" rtl="0">
              <a:spcBef>
                <a:spcPts val="0"/>
              </a:spcBef>
              <a:spcAft>
                <a:spcPts val="0"/>
              </a:spcAft>
              <a:buNone/>
            </a:pPr>
            <a:r>
              <a:rPr lang="en-US" b="1" dirty="0"/>
              <a:t>Step 1: </a:t>
            </a:r>
            <a:endParaRPr dirty="0"/>
          </a:p>
          <a:p>
            <a:pPr marL="0" lvl="0" indent="0" algn="l" rtl="0">
              <a:spcBef>
                <a:spcPts val="0"/>
              </a:spcBef>
              <a:spcAft>
                <a:spcPts val="0"/>
              </a:spcAft>
              <a:buNone/>
            </a:pPr>
            <a:endParaRPr lang="en-US" dirty="0"/>
          </a:p>
          <a:p>
            <a:pPr marL="171450" lvl="0" indent="-171450" algn="l" rtl="0">
              <a:spcBef>
                <a:spcPts val="0"/>
              </a:spcBef>
              <a:spcAft>
                <a:spcPts val="0"/>
              </a:spcAft>
              <a:buClr>
                <a:schemeClr val="dk1"/>
              </a:buClr>
              <a:buSzPts val="1200"/>
              <a:buFont typeface="Arial"/>
              <a:buChar char="•"/>
            </a:pPr>
            <a:r>
              <a:rPr lang="en-US" dirty="0"/>
              <a:t>Read the situations and ask some participants to share their answers.</a:t>
            </a:r>
          </a:p>
          <a:p>
            <a:pPr marL="0" lvl="0" indent="0" algn="l" rtl="0">
              <a:spcBef>
                <a:spcPts val="0"/>
              </a:spcBef>
              <a:spcAft>
                <a:spcPts val="0"/>
              </a:spcAft>
              <a:buClr>
                <a:schemeClr val="dk1"/>
              </a:buClr>
              <a:buSzPts val="1200"/>
              <a:buFont typeface="Arial"/>
              <a:buNone/>
            </a:pPr>
            <a:endParaRPr lang="en-US" dirty="0"/>
          </a:p>
          <a:p>
            <a:pPr marL="0" lvl="0" indent="0" algn="l" rtl="0">
              <a:spcBef>
                <a:spcPts val="0"/>
              </a:spcBef>
              <a:spcAft>
                <a:spcPts val="0"/>
              </a:spcAft>
              <a:buClr>
                <a:schemeClr val="dk1"/>
              </a:buClr>
              <a:buSzPts val="1200"/>
              <a:buFont typeface="Arial"/>
              <a:buNone/>
            </a:pPr>
            <a:r>
              <a:rPr lang="en-US" dirty="0"/>
              <a:t>Step 2:</a:t>
            </a:r>
          </a:p>
          <a:p>
            <a:pPr marL="0" lvl="0" indent="0" algn="l" rtl="0">
              <a:spcBef>
                <a:spcPts val="0"/>
              </a:spcBef>
              <a:spcAft>
                <a:spcPts val="0"/>
              </a:spcAft>
              <a:buClr>
                <a:schemeClr val="dk1"/>
              </a:buClr>
              <a:buSzPts val="1200"/>
              <a:buFont typeface="Arial"/>
              <a:buNone/>
            </a:pPr>
            <a:r>
              <a:rPr lang="en-US" dirty="0"/>
              <a:t>You can role play with some students to allow them to apply the actions they mentioned </a:t>
            </a:r>
            <a:endParaRPr dirty="0"/>
          </a:p>
        </p:txBody>
      </p:sp>
      <p:sp>
        <p:nvSpPr>
          <p:cNvPr id="323" name="Google Shape;32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8235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4942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4446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0032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Ask students to share their ideas on the chat </a:t>
            </a:r>
          </a:p>
          <a:p>
            <a:pPr marL="0" lvl="0" indent="0" algn="l" rtl="0">
              <a:spcBef>
                <a:spcPts val="0"/>
              </a:spcBef>
              <a:spcAft>
                <a:spcPts val="0"/>
              </a:spcAft>
              <a:buNone/>
            </a:pPr>
            <a:r>
              <a:rPr lang="en-US" dirty="0"/>
              <a:t>Find common things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Optional: You can use </a:t>
            </a:r>
            <a:r>
              <a:rPr lang="en-US" dirty="0" err="1"/>
              <a:t>mentimeter</a:t>
            </a:r>
            <a:r>
              <a:rPr lang="en-US" dirty="0"/>
              <a:t> </a:t>
            </a:r>
            <a:endParaRPr dirty="0"/>
          </a:p>
        </p:txBody>
      </p:sp>
      <p:sp>
        <p:nvSpPr>
          <p:cNvPr id="390" name="Google Shape;39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https://docs.google.com/forms/d/e/1FAIpQLSc1YWqc7Wpclogh_uGeWfrpE6EUqYOjxob_0LSsIsaiYgviGA/viewform?usp=sharing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Allocate 5 minutes for the quiz</a:t>
            </a:r>
          </a:p>
          <a:p>
            <a:pPr marL="0" lvl="0" indent="0" algn="l" rtl="0">
              <a:spcBef>
                <a:spcPts val="0"/>
              </a:spcBef>
              <a:spcAft>
                <a:spcPts val="0"/>
              </a:spcAft>
              <a:buNone/>
            </a:pPr>
            <a:r>
              <a:rPr lang="en-US" dirty="0"/>
              <a:t>Send them quiz link via chat</a:t>
            </a:r>
            <a:endParaRPr dirty="0"/>
          </a:p>
        </p:txBody>
      </p:sp>
      <p:sp>
        <p:nvSpPr>
          <p:cNvPr id="406" name="Google Shape;40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974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https://www.jigsawplanet.com/?rc=play&amp;pid=1fcef9196118</a:t>
            </a:r>
            <a:endParaRPr dirty="0"/>
          </a:p>
        </p:txBody>
      </p:sp>
    </p:spTree>
    <p:extLst>
      <p:ext uri="{BB962C8B-B14F-4D97-AF65-F5344CB8AC3E}">
        <p14:creationId xmlns:p14="http://schemas.microsoft.com/office/powerpoint/2010/main" val="1327254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2019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2266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latin typeface="Calibri"/>
                <a:ea typeface="Calibri"/>
                <a:cs typeface="Calibri"/>
                <a:sym typeface="Calibri"/>
              </a:rPr>
              <a:t>It requires time and effort, but it enhances communication skills, and personal and professional connections, and boosts performance in the workplace.</a:t>
            </a:r>
            <a:br>
              <a:rPr lang="en-US" sz="1800">
                <a:latin typeface="Calibri"/>
                <a:ea typeface="Calibri"/>
                <a:cs typeface="Calibri"/>
                <a:sym typeface="Calibri"/>
              </a:rPr>
            </a:br>
            <a:endParaRPr sz="1800">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r>
              <a:rPr lang="en-US" sz="1540">
                <a:solidFill>
                  <a:schemeClr val="accent6"/>
                </a:solidFill>
                <a:latin typeface="Calibri"/>
                <a:ea typeface="Calibri"/>
                <a:cs typeface="Calibri"/>
                <a:sym typeface="Calibri"/>
              </a:rPr>
              <a:t>Empathy is dealing with others in their “frame of reference,” not ours.</a:t>
            </a:r>
            <a:endParaRPr/>
          </a:p>
          <a:p>
            <a:pPr marL="0" lvl="0" indent="0" algn="l" rtl="0">
              <a:lnSpc>
                <a:spcPct val="80000"/>
              </a:lnSpc>
              <a:spcBef>
                <a:spcPts val="0"/>
              </a:spcBef>
              <a:spcAft>
                <a:spcPts val="0"/>
              </a:spcAft>
              <a:buNone/>
            </a:pPr>
            <a:endParaRPr sz="1540">
              <a:solidFill>
                <a:schemeClr val="accent6"/>
              </a:solidFill>
              <a:latin typeface="Calibri"/>
              <a:ea typeface="Calibri"/>
              <a:cs typeface="Calibri"/>
              <a:sym typeface="Calibri"/>
            </a:endParaRPr>
          </a:p>
          <a:p>
            <a:pPr marL="0" lvl="0" indent="0" algn="l" rtl="0">
              <a:lnSpc>
                <a:spcPct val="80000"/>
              </a:lnSpc>
              <a:spcBef>
                <a:spcPts val="0"/>
              </a:spcBef>
              <a:spcAft>
                <a:spcPts val="0"/>
              </a:spcAft>
              <a:buNone/>
            </a:pPr>
            <a:r>
              <a:rPr lang="en-US" sz="1540">
                <a:solidFill>
                  <a:schemeClr val="accent6"/>
                </a:solidFill>
                <a:latin typeface="Calibri"/>
                <a:ea typeface="Calibri"/>
                <a:cs typeface="Calibri"/>
                <a:sym typeface="Calibri"/>
              </a:rPr>
              <a:t>It is the foundation for all the social competencies: </a:t>
            </a:r>
            <a:endParaRPr/>
          </a:p>
          <a:p>
            <a:pPr marL="457200" lvl="1" indent="0" algn="l" rtl="0">
              <a:lnSpc>
                <a:spcPct val="80000"/>
              </a:lnSpc>
              <a:spcBef>
                <a:spcPts val="0"/>
              </a:spcBef>
              <a:spcAft>
                <a:spcPts val="0"/>
              </a:spcAft>
              <a:buNone/>
            </a:pPr>
            <a:r>
              <a:rPr lang="en-US" sz="1540" b="1">
                <a:solidFill>
                  <a:schemeClr val="accent6"/>
                </a:solidFill>
              </a:rPr>
              <a:t>Understanding others</a:t>
            </a:r>
            <a:r>
              <a:rPr lang="en-US" sz="1540">
                <a:solidFill>
                  <a:schemeClr val="accent6"/>
                </a:solidFill>
              </a:rPr>
              <a:t>: Sensing others’ feelings and perspectives, and taking an active interest in their concerns. </a:t>
            </a:r>
            <a:endParaRPr/>
          </a:p>
          <a:p>
            <a:pPr marL="457200" lvl="1" indent="0" algn="l" rtl="0">
              <a:lnSpc>
                <a:spcPct val="80000"/>
              </a:lnSpc>
              <a:spcBef>
                <a:spcPts val="0"/>
              </a:spcBef>
              <a:spcAft>
                <a:spcPts val="0"/>
              </a:spcAft>
              <a:buNone/>
            </a:pPr>
            <a:r>
              <a:rPr lang="en-US" sz="1540" b="1">
                <a:solidFill>
                  <a:schemeClr val="accent6"/>
                </a:solidFill>
              </a:rPr>
              <a:t>Service orientation</a:t>
            </a:r>
            <a:r>
              <a:rPr lang="en-US" sz="1540">
                <a:solidFill>
                  <a:schemeClr val="accent6"/>
                </a:solidFill>
              </a:rPr>
              <a:t>: Anticipating, recognizing and meeting customers’ needs. </a:t>
            </a:r>
            <a:endParaRPr/>
          </a:p>
          <a:p>
            <a:pPr marL="457200" lvl="1" indent="0" algn="l" rtl="0">
              <a:lnSpc>
                <a:spcPct val="80000"/>
              </a:lnSpc>
              <a:spcBef>
                <a:spcPts val="0"/>
              </a:spcBef>
              <a:spcAft>
                <a:spcPts val="0"/>
              </a:spcAft>
              <a:buNone/>
            </a:pPr>
            <a:r>
              <a:rPr lang="en-US" sz="1540" b="1">
                <a:solidFill>
                  <a:schemeClr val="accent6"/>
                </a:solidFill>
              </a:rPr>
              <a:t>Leveraging diversity</a:t>
            </a:r>
            <a:r>
              <a:rPr lang="en-US" sz="1540">
                <a:solidFill>
                  <a:schemeClr val="accent6"/>
                </a:solidFill>
              </a:rPr>
              <a:t>: Cultivating opportunities through diverse people. </a:t>
            </a:r>
            <a:endParaRPr/>
          </a:p>
          <a:p>
            <a:pPr marL="0" lvl="0" indent="0" algn="l" rtl="0">
              <a:lnSpc>
                <a:spcPct val="80000"/>
              </a:lnSpc>
              <a:spcBef>
                <a:spcPts val="0"/>
              </a:spcBef>
              <a:spcAft>
                <a:spcPts val="0"/>
              </a:spcAft>
              <a:buNone/>
            </a:pPr>
            <a:endParaRPr sz="660"/>
          </a:p>
          <a:p>
            <a:pPr marL="0" lvl="0" indent="0" algn="l" rtl="0">
              <a:lnSpc>
                <a:spcPct val="80000"/>
              </a:lnSpc>
              <a:spcBef>
                <a:spcPts val="0"/>
              </a:spcBef>
              <a:spcAft>
                <a:spcPts val="0"/>
              </a:spcAft>
              <a:buNone/>
            </a:pPr>
            <a:r>
              <a:rPr lang="en-US" sz="1320" b="1">
                <a:latin typeface="Calibri"/>
                <a:ea typeface="Calibri"/>
                <a:cs typeface="Calibri"/>
                <a:sym typeface="Calibri"/>
              </a:rPr>
              <a:t>Leverage diversity depends on: </a:t>
            </a:r>
            <a:endParaRPr/>
          </a:p>
          <a:p>
            <a:pPr marL="628650" lvl="1" indent="-171450" algn="l" rtl="0">
              <a:lnSpc>
                <a:spcPct val="80000"/>
              </a:lnSpc>
              <a:spcBef>
                <a:spcPts val="0"/>
              </a:spcBef>
              <a:spcAft>
                <a:spcPts val="0"/>
              </a:spcAft>
              <a:buClr>
                <a:schemeClr val="dk1"/>
              </a:buClr>
              <a:buSzPts val="660"/>
              <a:buFont typeface="Arial"/>
              <a:buChar char="•"/>
            </a:pPr>
            <a:r>
              <a:rPr lang="en-US" sz="660">
                <a:latin typeface="Calibri"/>
                <a:ea typeface="Calibri"/>
                <a:cs typeface="Calibri"/>
                <a:sym typeface="Calibri"/>
              </a:rPr>
              <a:t>Getting on well with people who are different </a:t>
            </a:r>
            <a:endParaRPr/>
          </a:p>
          <a:p>
            <a:pPr marL="628650" lvl="1" indent="-171450" algn="l" rtl="0">
              <a:lnSpc>
                <a:spcPct val="80000"/>
              </a:lnSpc>
              <a:spcBef>
                <a:spcPts val="0"/>
              </a:spcBef>
              <a:spcAft>
                <a:spcPts val="0"/>
              </a:spcAft>
              <a:buClr>
                <a:schemeClr val="dk1"/>
              </a:buClr>
              <a:buSzPts val="660"/>
              <a:buFont typeface="Arial"/>
              <a:buChar char="•"/>
            </a:pPr>
            <a:r>
              <a:rPr lang="en-US" sz="660">
                <a:latin typeface="Calibri"/>
                <a:ea typeface="Calibri"/>
                <a:cs typeface="Calibri"/>
                <a:sym typeface="Calibri"/>
              </a:rPr>
              <a:t>Appreciating unique ways others operate </a:t>
            </a:r>
            <a:endParaRPr/>
          </a:p>
          <a:p>
            <a:pPr marL="628650" lvl="1" indent="-171450" algn="l" rtl="0">
              <a:lnSpc>
                <a:spcPct val="80000"/>
              </a:lnSpc>
              <a:spcBef>
                <a:spcPts val="0"/>
              </a:spcBef>
              <a:spcAft>
                <a:spcPts val="0"/>
              </a:spcAft>
              <a:buClr>
                <a:schemeClr val="dk1"/>
              </a:buClr>
              <a:buSzPts val="660"/>
              <a:buFont typeface="Arial"/>
              <a:buChar char="•"/>
            </a:pPr>
            <a:r>
              <a:rPr lang="en-US" sz="660">
                <a:latin typeface="Calibri"/>
                <a:ea typeface="Calibri"/>
                <a:cs typeface="Calibri"/>
                <a:sym typeface="Calibri"/>
              </a:rPr>
              <a:t>Seizing business opportunities</a:t>
            </a:r>
            <a:endParaRPr/>
          </a:p>
          <a:p>
            <a:pPr marL="0" lvl="0" indent="0" algn="l" rtl="0">
              <a:lnSpc>
                <a:spcPct val="80000"/>
              </a:lnSpc>
              <a:spcBef>
                <a:spcPts val="0"/>
              </a:spcBef>
              <a:spcAft>
                <a:spcPts val="0"/>
              </a:spcAft>
              <a:buClr>
                <a:schemeClr val="dk1"/>
              </a:buClr>
              <a:buSzPts val="1320"/>
              <a:buFont typeface="Calibri"/>
              <a:buNone/>
            </a:pPr>
            <a:endParaRPr sz="1320">
              <a:latin typeface="Calibri"/>
              <a:ea typeface="Calibri"/>
              <a:cs typeface="Calibri"/>
              <a:sym typeface="Calibri"/>
            </a:endParaRPr>
          </a:p>
          <a:p>
            <a:pPr marL="0" lvl="0" indent="0" algn="l" rtl="0">
              <a:lnSpc>
                <a:spcPct val="80000"/>
              </a:lnSpc>
              <a:spcBef>
                <a:spcPts val="0"/>
              </a:spcBef>
              <a:spcAft>
                <a:spcPts val="0"/>
              </a:spcAft>
              <a:buClr>
                <a:schemeClr val="dk1"/>
              </a:buClr>
              <a:buSzPts val="1320"/>
              <a:buFont typeface="Calibri"/>
              <a:buNone/>
            </a:pPr>
            <a:r>
              <a:rPr lang="en-US" sz="1320" b="1" u="sng">
                <a:solidFill>
                  <a:schemeClr val="dk1"/>
                </a:solidFill>
                <a:latin typeface="Calibri"/>
                <a:ea typeface="Calibri"/>
                <a:cs typeface="Calibri"/>
                <a:sym typeface="Calibri"/>
              </a:rPr>
              <a:t>Empathy tactics:</a:t>
            </a:r>
            <a:endParaRPr/>
          </a:p>
          <a:p>
            <a:pPr marL="628650" lvl="1" indent="-171450" algn="l" rtl="0">
              <a:lnSpc>
                <a:spcPct val="80000"/>
              </a:lnSpc>
              <a:spcBef>
                <a:spcPts val="0"/>
              </a:spcBef>
              <a:spcAft>
                <a:spcPts val="0"/>
              </a:spcAft>
              <a:buClr>
                <a:schemeClr val="dk1"/>
              </a:buClr>
              <a:buSzPts val="660"/>
              <a:buFont typeface="Arial"/>
              <a:buChar char="•"/>
            </a:pPr>
            <a:r>
              <a:rPr lang="en-US" sz="660">
                <a:latin typeface="Calibri"/>
                <a:ea typeface="Calibri"/>
                <a:cs typeface="Calibri"/>
                <a:sym typeface="Calibri"/>
              </a:rPr>
              <a:t>Giving feedback with a dose of encouragement.</a:t>
            </a:r>
            <a:endParaRPr/>
          </a:p>
          <a:p>
            <a:pPr marL="628650" lvl="1" indent="-171450" algn="l" rtl="0">
              <a:lnSpc>
                <a:spcPct val="80000"/>
              </a:lnSpc>
              <a:spcBef>
                <a:spcPts val="0"/>
              </a:spcBef>
              <a:spcAft>
                <a:spcPts val="0"/>
              </a:spcAft>
              <a:buClr>
                <a:schemeClr val="dk1"/>
              </a:buClr>
              <a:buSzPts val="660"/>
              <a:buFont typeface="Arial"/>
              <a:buChar char="•"/>
            </a:pPr>
            <a:r>
              <a:rPr lang="en-US" sz="660">
                <a:latin typeface="Calibri"/>
                <a:ea typeface="Calibri"/>
                <a:cs typeface="Calibri"/>
                <a:sym typeface="Calibri"/>
              </a:rPr>
              <a:t>Let others take the lead in setting their objectives.</a:t>
            </a:r>
            <a:endParaRPr/>
          </a:p>
          <a:p>
            <a:pPr marL="628650" lvl="1" indent="-171450" algn="l" rtl="0">
              <a:lnSpc>
                <a:spcPct val="80000"/>
              </a:lnSpc>
              <a:spcBef>
                <a:spcPts val="0"/>
              </a:spcBef>
              <a:spcAft>
                <a:spcPts val="0"/>
              </a:spcAft>
              <a:buClr>
                <a:schemeClr val="dk1"/>
              </a:buClr>
              <a:buSzPts val="660"/>
              <a:buFont typeface="Arial"/>
              <a:buChar char="•"/>
            </a:pPr>
            <a:r>
              <a:rPr lang="en-US" sz="660">
                <a:latin typeface="Calibri"/>
                <a:ea typeface="Calibri"/>
                <a:cs typeface="Calibri"/>
                <a:sym typeface="Calibri"/>
              </a:rPr>
              <a:t>Let others specify their “own” solutions.</a:t>
            </a:r>
            <a:endParaRPr/>
          </a:p>
          <a:p>
            <a:pPr marL="0" lvl="0" indent="0" algn="l" rtl="0">
              <a:lnSpc>
                <a:spcPct val="80000"/>
              </a:lnSpc>
              <a:spcBef>
                <a:spcPts val="0"/>
              </a:spcBef>
              <a:spcAft>
                <a:spcPts val="0"/>
              </a:spcAft>
              <a:buNone/>
            </a:pPr>
            <a:endParaRPr sz="660"/>
          </a:p>
        </p:txBody>
      </p:sp>
      <p:sp>
        <p:nvSpPr>
          <p:cNvPr id="433" name="Google Shape;433;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044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49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Show the list to the students, read some of the statements and make sure that the students understand them. </a:t>
            </a:r>
            <a:endParaRPr dirty="0"/>
          </a:p>
          <a:p>
            <a:pPr marL="0" lvl="0" indent="0" algn="l" rtl="0">
              <a:spcBef>
                <a:spcPts val="0"/>
              </a:spcBef>
              <a:spcAft>
                <a:spcPts val="0"/>
              </a:spcAft>
              <a:buNone/>
            </a:pPr>
            <a:r>
              <a:rPr lang="en-US" dirty="0"/>
              <a:t>You can ask students to read them. They will practice them in the next exercise. </a:t>
            </a:r>
            <a:endParaRPr dirty="0"/>
          </a:p>
        </p:txBody>
      </p:sp>
      <p:sp>
        <p:nvSpPr>
          <p:cNvPr id="441" name="Google Shape;44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Notes to trainers: (10 minutes)</a:t>
            </a:r>
            <a:endParaRPr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Arial"/>
              <a:buChar char="•"/>
            </a:pPr>
            <a:r>
              <a:rPr lang="en-US" dirty="0"/>
              <a:t>Allow students to brainstorm an action to be taken to handle above mentioned situations with empathy.</a:t>
            </a:r>
          </a:p>
          <a:p>
            <a:pPr marL="171450" lvl="0" indent="-171450" algn="l" rtl="0">
              <a:spcBef>
                <a:spcPts val="0"/>
              </a:spcBef>
              <a:spcAft>
                <a:spcPts val="0"/>
              </a:spcAft>
              <a:buClr>
                <a:schemeClr val="dk1"/>
              </a:buClr>
              <a:buSzPts val="1200"/>
              <a:buFont typeface="Arial"/>
              <a:buChar char="•"/>
            </a:pPr>
            <a:endParaRPr lang="en-US" dirty="0"/>
          </a:p>
          <a:p>
            <a:pPr marL="171450" lvl="0" indent="-171450" algn="l" rtl="0">
              <a:spcBef>
                <a:spcPts val="0"/>
              </a:spcBef>
              <a:spcAft>
                <a:spcPts val="0"/>
              </a:spcAft>
              <a:buClr>
                <a:schemeClr val="dk1"/>
              </a:buClr>
              <a:buSzPts val="1200"/>
              <a:buFont typeface="Arial"/>
              <a:buChar char="•"/>
            </a:pPr>
            <a:r>
              <a:rPr lang="en-US" dirty="0"/>
              <a:t>Ask them to use the empathy phrases in the previous slide.</a:t>
            </a:r>
            <a:endParaRPr dirty="0"/>
          </a:p>
          <a:p>
            <a:pPr marL="171450" lvl="0" indent="-95250" algn="l" rtl="0">
              <a:spcBef>
                <a:spcPts val="0"/>
              </a:spcBef>
              <a:spcAft>
                <a:spcPts val="0"/>
              </a:spcAft>
              <a:buClr>
                <a:schemeClr val="dk1"/>
              </a:buClr>
              <a:buSzPts val="1200"/>
              <a:buFont typeface="Arial"/>
              <a:buNone/>
            </a:pPr>
            <a:endParaRPr dirty="0"/>
          </a:p>
          <a:p>
            <a:pPr marL="171450" lvl="0" indent="-171450" algn="l" rtl="0">
              <a:spcBef>
                <a:spcPts val="0"/>
              </a:spcBef>
              <a:spcAft>
                <a:spcPts val="0"/>
              </a:spcAft>
              <a:buClr>
                <a:schemeClr val="dk1"/>
              </a:buClr>
              <a:buSzPts val="1200"/>
              <a:buFont typeface="Arial"/>
              <a:buChar char="•"/>
            </a:pPr>
            <a:r>
              <a:rPr lang="en-US" dirty="0"/>
              <a:t>Ask a new participant in each scenario to share their answers.</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a:t>Step 2: You can role play some these situations </a:t>
            </a:r>
            <a:endParaRPr dirty="0"/>
          </a:p>
        </p:txBody>
      </p:sp>
      <p:sp>
        <p:nvSpPr>
          <p:cNvPr id="452" name="Google Shape;45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96130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566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1757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800" b="0" i="0" u="none" strike="noStrike" dirty="0">
                <a:solidFill>
                  <a:srgbClr val="000000"/>
                </a:solidFill>
                <a:latin typeface="Calibri"/>
                <a:ea typeface="Calibri"/>
                <a:cs typeface="Calibri"/>
                <a:sym typeface="Calibri"/>
              </a:rPr>
              <a:t>The trainer asks participants: “How can you handle difficult clients?”.</a:t>
            </a:r>
            <a:endParaRPr sz="3200" b="0" dirty="0"/>
          </a:p>
          <a:p>
            <a:pPr marL="457200" lvl="0" indent="-298450" algn="l" rtl="0">
              <a:lnSpc>
                <a:spcPct val="100000"/>
              </a:lnSpc>
              <a:spcBef>
                <a:spcPts val="0"/>
              </a:spcBef>
              <a:spcAft>
                <a:spcPts val="0"/>
              </a:spcAft>
              <a:buSzPts val="1100"/>
              <a:buChar char="●"/>
            </a:pPr>
            <a:r>
              <a:rPr lang="en-US" sz="1800" b="0" i="0" u="none" strike="noStrike" dirty="0">
                <a:solidFill>
                  <a:srgbClr val="000000"/>
                </a:solidFill>
                <a:latin typeface="Calibri"/>
                <a:ea typeface="Calibri"/>
                <a:cs typeface="Calibri"/>
                <a:sym typeface="Calibri"/>
              </a:rPr>
              <a:t>Then, the trainer asks participants to think about these situations: </a:t>
            </a:r>
            <a:r>
              <a:rPr lang="en-US" sz="1800" b="0" i="0" u="sng" strike="noStrike" dirty="0">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Handling Clients - Situations.pdf</a:t>
            </a:r>
            <a:endParaRPr sz="1800" b="0" i="0" u="none" strike="noStrike" dirty="0">
              <a:solidFill>
                <a:srgbClr val="000000"/>
              </a:solidFill>
              <a:latin typeface="Calibri"/>
              <a:ea typeface="Calibri"/>
              <a:cs typeface="Calibri"/>
              <a:sym typeface="Calibri"/>
            </a:endParaRPr>
          </a:p>
          <a:p>
            <a:pPr marL="457200" lvl="0" indent="-228600" algn="l" rtl="0">
              <a:lnSpc>
                <a:spcPct val="100000"/>
              </a:lnSpc>
              <a:spcBef>
                <a:spcPts val="0"/>
              </a:spcBef>
              <a:spcAft>
                <a:spcPts val="0"/>
              </a:spcAft>
              <a:buSzPts val="1100"/>
              <a:buNone/>
            </a:pPr>
            <a:endParaRPr sz="1800" b="0" i="0" u="none" strike="noStrike" dirty="0">
              <a:solidFill>
                <a:srgbClr val="000000"/>
              </a:solidFill>
              <a:latin typeface="Calibri"/>
              <a:ea typeface="Calibri"/>
              <a:cs typeface="Calibri"/>
              <a:sym typeface="Calibri"/>
            </a:endParaRPr>
          </a:p>
          <a:p>
            <a:pPr marL="457200" lvl="0" indent="-298450" algn="l" rtl="0">
              <a:lnSpc>
                <a:spcPct val="100000"/>
              </a:lnSpc>
              <a:spcBef>
                <a:spcPts val="0"/>
              </a:spcBef>
              <a:spcAft>
                <a:spcPts val="0"/>
              </a:spcAft>
              <a:buSzPts val="1100"/>
              <a:buChar char="●"/>
            </a:pPr>
            <a:r>
              <a:rPr lang="en-US" sz="1800" b="0" i="0" u="none" strike="noStrike" dirty="0">
                <a:solidFill>
                  <a:srgbClr val="000000"/>
                </a:solidFill>
                <a:latin typeface="Calibri"/>
                <a:ea typeface="Calibri"/>
                <a:cs typeface="Calibri"/>
                <a:sym typeface="Calibri"/>
              </a:rPr>
              <a:t>After having worked with hundreds of clients over the years and hearing my freelance friends’ experiences, I thought I'd draft up a handy list to help you identify the main types of clients you may run into and how to handle them.</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800" b="0" i="0" u="none" strike="noStrike">
                <a:solidFill>
                  <a:srgbClr val="000000"/>
                </a:solidFill>
                <a:latin typeface="Calibri"/>
                <a:ea typeface="Calibri"/>
                <a:cs typeface="Calibri"/>
                <a:sym typeface="Calibri"/>
              </a:rPr>
              <a:t>After having worked with hundreds of clients over the years and hearing my freelance friends’ experiences, I thought I'd draft up a handy list to help you identify the main types of clients you may run into and how to handle them. There are four main types, the:</a:t>
            </a:r>
            <a:endParaRPr b="0"/>
          </a:p>
          <a:p>
            <a:pPr marL="457200" lvl="0" indent="-298450" algn="l" rtl="0">
              <a:lnSpc>
                <a:spcPct val="100000"/>
              </a:lnSpc>
              <a:spcBef>
                <a:spcPts val="0"/>
              </a:spcBef>
              <a:spcAft>
                <a:spcPts val="0"/>
              </a:spcAft>
              <a:buSzPts val="1100"/>
              <a:buFont typeface="Arial"/>
              <a:buAutoNum type="arabicPeriod"/>
            </a:pPr>
            <a:r>
              <a:rPr lang="en-US" sz="1800" b="0" i="0" u="none" strike="noStrike">
                <a:solidFill>
                  <a:srgbClr val="000000"/>
                </a:solidFill>
                <a:latin typeface="Calibri"/>
                <a:ea typeface="Calibri"/>
                <a:cs typeface="Calibri"/>
                <a:sym typeface="Calibri"/>
              </a:rPr>
              <a:t>‘</a:t>
            </a:r>
            <a:r>
              <a:rPr lang="en-US" sz="1800" b="1" i="0" u="none" strike="noStrike">
                <a:solidFill>
                  <a:srgbClr val="000000"/>
                </a:solidFill>
                <a:latin typeface="Calibri"/>
                <a:ea typeface="Calibri"/>
                <a:cs typeface="Calibri"/>
                <a:sym typeface="Calibri"/>
              </a:rPr>
              <a:t>All price’ clients.</a:t>
            </a:r>
            <a:endParaRPr sz="1800" b="0" i="0" u="none" strike="noStrike">
              <a:solidFill>
                <a:srgbClr val="000000"/>
              </a:solidFill>
              <a:latin typeface="Calibri"/>
              <a:ea typeface="Calibri"/>
              <a:cs typeface="Calibri"/>
              <a:sym typeface="Calibri"/>
            </a:endParaRPr>
          </a:p>
          <a:p>
            <a:pPr marL="457200" lvl="0" indent="-298450" algn="l" rtl="0">
              <a:lnSpc>
                <a:spcPct val="100000"/>
              </a:lnSpc>
              <a:spcBef>
                <a:spcPts val="800"/>
              </a:spcBef>
              <a:spcAft>
                <a:spcPts val="0"/>
              </a:spcAft>
              <a:buSzPts val="1100"/>
              <a:buFont typeface="Arial"/>
              <a:buAutoNum type="arabicPeriod"/>
            </a:pPr>
            <a:r>
              <a:rPr lang="en-US" sz="1800" b="0" i="0" u="none" strike="noStrike">
                <a:solidFill>
                  <a:srgbClr val="000000"/>
                </a:solidFill>
                <a:latin typeface="Calibri"/>
                <a:ea typeface="Calibri"/>
                <a:cs typeface="Calibri"/>
                <a:sym typeface="Calibri"/>
              </a:rPr>
              <a:t>‘</a:t>
            </a:r>
            <a:r>
              <a:rPr lang="en-US" sz="1800" b="1" i="0" u="none" strike="noStrike">
                <a:solidFill>
                  <a:srgbClr val="000000"/>
                </a:solidFill>
                <a:latin typeface="Calibri"/>
                <a:ea typeface="Calibri"/>
                <a:cs typeface="Calibri"/>
                <a:sym typeface="Calibri"/>
              </a:rPr>
              <a:t>I know it all’ client.</a:t>
            </a:r>
            <a:endParaRPr sz="1800" b="0" i="0" u="none" strike="noStrike">
              <a:solidFill>
                <a:srgbClr val="000000"/>
              </a:solidFill>
              <a:latin typeface="Calibri"/>
              <a:ea typeface="Calibri"/>
              <a:cs typeface="Calibri"/>
              <a:sym typeface="Calibri"/>
            </a:endParaRPr>
          </a:p>
          <a:p>
            <a:pPr marL="457200" lvl="0" indent="-298450" algn="l" rtl="0">
              <a:lnSpc>
                <a:spcPct val="100000"/>
              </a:lnSpc>
              <a:spcBef>
                <a:spcPts val="800"/>
              </a:spcBef>
              <a:spcAft>
                <a:spcPts val="0"/>
              </a:spcAft>
              <a:buSzPts val="1100"/>
              <a:buFont typeface="Arial"/>
              <a:buAutoNum type="arabicPeriod"/>
            </a:pPr>
            <a:r>
              <a:rPr lang="en-US" sz="1800" b="0" i="0" u="none" strike="noStrike">
                <a:solidFill>
                  <a:srgbClr val="000000"/>
                </a:solidFill>
                <a:latin typeface="Calibri"/>
                <a:ea typeface="Calibri"/>
                <a:cs typeface="Calibri"/>
                <a:sym typeface="Calibri"/>
              </a:rPr>
              <a:t>‘</a:t>
            </a:r>
            <a:r>
              <a:rPr lang="en-US" sz="1800" b="1" i="0" u="none" strike="noStrike">
                <a:solidFill>
                  <a:srgbClr val="000000"/>
                </a:solidFill>
                <a:latin typeface="Calibri"/>
                <a:ea typeface="Calibri"/>
                <a:cs typeface="Calibri"/>
                <a:sym typeface="Calibri"/>
              </a:rPr>
              <a:t>Indecisive’ client.</a:t>
            </a:r>
            <a:endParaRPr/>
          </a:p>
          <a:p>
            <a:pPr marL="457200" lvl="0" indent="-298450" algn="l" rtl="0">
              <a:lnSpc>
                <a:spcPct val="100000"/>
              </a:lnSpc>
              <a:spcBef>
                <a:spcPts val="800"/>
              </a:spcBef>
              <a:spcAft>
                <a:spcPts val="800"/>
              </a:spcAft>
              <a:buSzPts val="1100"/>
              <a:buFont typeface="Arial"/>
              <a:buAutoNum type="arabicPeriod"/>
            </a:pPr>
            <a:r>
              <a:rPr lang="en-US" sz="1800" b="0" i="0" u="none" strike="noStrike">
                <a:solidFill>
                  <a:srgbClr val="000000"/>
                </a:solidFill>
                <a:latin typeface="Calibri"/>
                <a:ea typeface="Calibri"/>
                <a:cs typeface="Calibri"/>
                <a:sym typeface="Calibri"/>
              </a:rPr>
              <a:t>‘</a:t>
            </a:r>
            <a:r>
              <a:rPr lang="en-US" sz="1800" b="1" i="0" u="none" strike="noStrike">
                <a:solidFill>
                  <a:srgbClr val="000000"/>
                </a:solidFill>
                <a:latin typeface="Calibri"/>
                <a:ea typeface="Calibri"/>
                <a:cs typeface="Calibri"/>
                <a:sym typeface="Calibri"/>
              </a:rPr>
              <a:t>Result-based’ client.</a:t>
            </a:r>
            <a:br>
              <a:rPr lang="en-US" sz="1800" b="1" i="0" u="none" strike="noStrike">
                <a:solidFill>
                  <a:srgbClr val="000000"/>
                </a:solidFill>
                <a:latin typeface="Calibri"/>
                <a:ea typeface="Calibri"/>
                <a:cs typeface="Calibri"/>
                <a:sym typeface="Calibri"/>
              </a:rPr>
            </a:b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Notes to trainers:</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Research has shown that EQ is a better predictor of success than intelligence quotient (IQ) or technical skills (Feist &amp; Barron, 1996). Individuals with high EQ focus on the positive, listen before making decisions, admit mistakes, show empathy, and deal appropriately with negative emotions </a:t>
            </a: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dirty="0"/>
          </a:p>
          <a:p>
            <a:pPr marL="0" lvl="0" indent="0" algn="l" rtl="0">
              <a:spcBef>
                <a:spcPts val="0"/>
              </a:spcBef>
              <a:spcAft>
                <a:spcPts val="0"/>
              </a:spcAft>
              <a:buNone/>
            </a:pPr>
            <a:r>
              <a:rPr lang="en-US" dirty="0"/>
              <a:t>Highlight the importance of having EQ in business </a:t>
            </a:r>
            <a:endParaRPr dirty="0"/>
          </a:p>
        </p:txBody>
      </p:sp>
      <p:sp>
        <p:nvSpPr>
          <p:cNvPr id="178" name="Google Shape;17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sz="1800" b="0" i="0" u="none" strike="noStrike">
                <a:solidFill>
                  <a:srgbClr val="000000"/>
                </a:solidFill>
                <a:latin typeface="Calibri"/>
                <a:ea typeface="Calibri"/>
                <a:cs typeface="Calibri"/>
                <a:sym typeface="Calibri"/>
              </a:rPr>
              <a:t>They will always want to be heavily involved and advise what’s best, even when they don’t have expertise in that field. Rather than asking questions like, ‘what do you think?’</a:t>
            </a:r>
            <a:endParaRPr/>
          </a:p>
          <a:p>
            <a:pPr marL="158750" lvl="0" indent="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Ask students to share their ideas about the difference between IQ &amp; EQ</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sz="1800" b="0" i="0" u="none" strike="noStrike">
                <a:solidFill>
                  <a:srgbClr val="000000"/>
                </a:solidFill>
                <a:latin typeface="Calibri"/>
                <a:ea typeface="Calibri"/>
                <a:cs typeface="Calibri"/>
                <a:sym typeface="Calibri"/>
              </a:rPr>
              <a:t>That they can risk going with a cheaper and less-experienced freelancer, but it’s likely to result in more time through needing more amends, take more of your time to manage them, be done to a lower standard and therefore, less likely to be a high-quality end video.</a:t>
            </a:r>
            <a:endParaRPr/>
          </a:p>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800" i="0" u="none" strike="noStrike">
                <a:solidFill>
                  <a:srgbClr val="000000"/>
                </a:solidFill>
                <a:latin typeface="Calibri"/>
                <a:ea typeface="Calibri"/>
                <a:cs typeface="Calibri"/>
                <a:sym typeface="Calibri"/>
              </a:rPr>
              <a:t>Talk about business problems, ask from the stance of an advisor and consultant, rather than just an ‘operator’ because you’re both in the business of solving problems.</a:t>
            </a: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Notes to trainers: Guess the customer’s style (15 minutes)</a:t>
            </a:r>
            <a:endParaRPr b="1" dirty="0"/>
          </a:p>
          <a:p>
            <a:pPr marL="0" lvl="0" indent="0" algn="l" rtl="0">
              <a:spcBef>
                <a:spcPts val="0"/>
              </a:spcBef>
              <a:spcAft>
                <a:spcPts val="0"/>
              </a:spcAft>
              <a:buNone/>
            </a:pPr>
            <a:endParaRPr dirty="0"/>
          </a:p>
          <a:p>
            <a:pPr marL="171450" lvl="0" indent="-171450" algn="l" rtl="0">
              <a:spcBef>
                <a:spcPts val="0"/>
              </a:spcBef>
              <a:spcAft>
                <a:spcPts val="0"/>
              </a:spcAft>
              <a:buClr>
                <a:schemeClr val="dk1"/>
              </a:buClr>
              <a:buSzPts val="1200"/>
              <a:buFont typeface="Arial"/>
              <a:buChar char="•"/>
            </a:pPr>
            <a:r>
              <a:rPr lang="en-US" dirty="0"/>
              <a:t>You will play the customer role and ask one of the participants to handle your style </a:t>
            </a:r>
            <a:endParaRPr dirty="0"/>
          </a:p>
          <a:p>
            <a:pPr marL="171450" lvl="0" indent="-95250" algn="l" rtl="0">
              <a:spcBef>
                <a:spcPts val="0"/>
              </a:spcBef>
              <a:spcAft>
                <a:spcPts val="0"/>
              </a:spcAft>
              <a:buClr>
                <a:schemeClr val="dk1"/>
              </a:buClr>
              <a:buSzPts val="1200"/>
              <a:buFont typeface="Arial"/>
              <a:buNone/>
            </a:pPr>
            <a:endParaRPr dirty="0"/>
          </a:p>
          <a:p>
            <a:pPr marL="171450" lvl="0" indent="-171450" algn="l" rtl="0">
              <a:spcBef>
                <a:spcPts val="0"/>
              </a:spcBef>
              <a:spcAft>
                <a:spcPts val="0"/>
              </a:spcAft>
              <a:buClr>
                <a:schemeClr val="dk1"/>
              </a:buClr>
              <a:buSzPts val="1200"/>
              <a:buFont typeface="Arial"/>
              <a:buChar char="•"/>
            </a:pPr>
            <a:r>
              <a:rPr lang="en-US" dirty="0"/>
              <a:t>Ask the rest of the participants to write down their feedback about the role play and guess the customer style.</a:t>
            </a:r>
            <a:endParaRPr dirty="0"/>
          </a:p>
          <a:p>
            <a:pPr marL="171450" lvl="0" indent="-95250" algn="l" rtl="0">
              <a:spcBef>
                <a:spcPts val="0"/>
              </a:spcBef>
              <a:spcAft>
                <a:spcPts val="0"/>
              </a:spcAft>
              <a:buClr>
                <a:schemeClr val="dk1"/>
              </a:buClr>
              <a:buSzPts val="1200"/>
              <a:buFont typeface="Arial"/>
              <a:buNone/>
            </a:pPr>
            <a:endParaRPr dirty="0"/>
          </a:p>
          <a:p>
            <a:pPr marL="171450" lvl="0" indent="-171450" algn="l" rtl="0">
              <a:spcBef>
                <a:spcPts val="0"/>
              </a:spcBef>
              <a:spcAft>
                <a:spcPts val="0"/>
              </a:spcAft>
              <a:buClr>
                <a:schemeClr val="dk1"/>
              </a:buClr>
              <a:buSzPts val="1200"/>
              <a:buFont typeface="Arial"/>
              <a:buChar char="•"/>
            </a:pPr>
            <a:r>
              <a:rPr lang="en-US" dirty="0"/>
              <a:t>Play a new customer style and repeat the role play with a new participant who will try to handle you in the right way.</a:t>
            </a:r>
            <a:endParaRPr dirty="0"/>
          </a:p>
          <a:p>
            <a:pPr marL="171450" lvl="0" indent="-95250" algn="l" rtl="0">
              <a:spcBef>
                <a:spcPts val="0"/>
              </a:spcBef>
              <a:spcAft>
                <a:spcPts val="0"/>
              </a:spcAft>
              <a:buClr>
                <a:schemeClr val="dk1"/>
              </a:buClr>
              <a:buSzPts val="1200"/>
              <a:buFont typeface="Arial"/>
              <a:buNone/>
            </a:pPr>
            <a:endParaRPr dirty="0"/>
          </a:p>
          <a:p>
            <a:pPr marL="171450" lvl="0" indent="-171450" algn="l" rtl="0">
              <a:spcBef>
                <a:spcPts val="0"/>
              </a:spcBef>
              <a:spcAft>
                <a:spcPts val="0"/>
              </a:spcAft>
              <a:buClr>
                <a:schemeClr val="dk1"/>
              </a:buClr>
              <a:buSzPts val="1200"/>
              <a:buFont typeface="Arial"/>
              <a:buChar char="•"/>
            </a:pPr>
            <a:r>
              <a:rPr lang="en-US" dirty="0"/>
              <a:t>If time permits, you can role play the 4 styles with 4 different participants. </a:t>
            </a:r>
            <a:endParaRPr dirty="0"/>
          </a:p>
        </p:txBody>
      </p:sp>
      <p:sp>
        <p:nvSpPr>
          <p:cNvPr id="530" name="Google Shape;530;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800" b="0" i="0" u="none" strike="noStrike">
              <a:solidFill>
                <a:srgbClr val="000000"/>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9407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72a46606a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72a46606a7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Plz send to the students on chat </a:t>
            </a:r>
            <a:endParaRPr/>
          </a:p>
        </p:txBody>
      </p:sp>
      <p:sp>
        <p:nvSpPr>
          <p:cNvPr id="620" name="Google Shape;620;g272a46606a7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9a89a9c1f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https://docs.google.com/forms/d/e/1FAIpQLSc2RHrirQC4v6rx_kUZm7p6F-8HvjR4XFDJgI9KIWvVzrXcSg/viewform?usp=sharing</a:t>
            </a:r>
            <a:endParaRPr dirty="0"/>
          </a:p>
        </p:txBody>
      </p:sp>
    </p:spTree>
    <p:extLst>
      <p:ext uri="{BB962C8B-B14F-4D97-AF65-F5344CB8AC3E}">
        <p14:creationId xmlns:p14="http://schemas.microsoft.com/office/powerpoint/2010/main" val="10932296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a:extLst>
            <a:ext uri="{FF2B5EF4-FFF2-40B4-BE49-F238E27FC236}">
              <a16:creationId xmlns:a16="http://schemas.microsoft.com/office/drawing/2014/main" id="{F6258354-5480-B62B-28D0-6995EDE88AEE}"/>
            </a:ext>
          </a:extLst>
        </p:cNvPr>
        <p:cNvGrpSpPr/>
        <p:nvPr/>
      </p:nvGrpSpPr>
      <p:grpSpPr>
        <a:xfrm>
          <a:off x="0" y="0"/>
          <a:ext cx="0" cy="0"/>
          <a:chOff x="0" y="0"/>
          <a:chExt cx="0" cy="0"/>
        </a:xfrm>
      </p:grpSpPr>
      <p:sp>
        <p:nvSpPr>
          <p:cNvPr id="590" name="Google Shape;590;g89a89a9c1f_2_26:notes">
            <a:extLst>
              <a:ext uri="{FF2B5EF4-FFF2-40B4-BE49-F238E27FC236}">
                <a16:creationId xmlns:a16="http://schemas.microsoft.com/office/drawing/2014/main" id="{4CCD11BF-F221-FC79-67C8-7DD9ABCFF3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9a89a9c1f_2_26:notes">
            <a:extLst>
              <a:ext uri="{FF2B5EF4-FFF2-40B4-BE49-F238E27FC236}">
                <a16:creationId xmlns:a16="http://schemas.microsoft.com/office/drawing/2014/main" id="{16AA06F7-ACBF-5F6D-9135-4371676EEA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Ask students to share their ideas </a:t>
            </a:r>
            <a:endParaRPr dirty="0"/>
          </a:p>
        </p:txBody>
      </p:sp>
    </p:spTree>
    <p:extLst>
      <p:ext uri="{BB962C8B-B14F-4D97-AF65-F5344CB8AC3E}">
        <p14:creationId xmlns:p14="http://schemas.microsoft.com/office/powerpoint/2010/main" val="3333227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0"/>
              </a:spcBef>
              <a:spcAft>
                <a:spcPts val="0"/>
              </a:spcAft>
              <a:buSzPts val="1100"/>
              <a:buNone/>
            </a:pPr>
            <a:r>
              <a:rPr lang="en-US" sz="1800">
                <a:latin typeface="Calibri"/>
                <a:ea typeface="Calibri"/>
                <a:cs typeface="Calibri"/>
                <a:sym typeface="Calibri"/>
              </a:rPr>
              <a:t>Possessing strong emotional intelligence skills can have several positive effects on a person's life. People with such skills can keep their cool, for example. They can handle even the most awkward social situations with grace and make others feel at ease. Some of the benefits of having good emotional intelligence skills include improvements in each of these areas:</a:t>
            </a:r>
            <a:br>
              <a:rPr lang="en-US" sz="1800">
                <a:latin typeface="Calibri"/>
                <a:ea typeface="Calibri"/>
                <a:cs typeface="Calibri"/>
                <a:sym typeface="Calibri"/>
              </a:rPr>
            </a:br>
            <a:endParaRPr sz="1800">
              <a:latin typeface="Calibri"/>
              <a:ea typeface="Calibri"/>
              <a:cs typeface="Calibri"/>
              <a:sym typeface="Calibri"/>
            </a:endParaRPr>
          </a:p>
          <a:p>
            <a:pPr marL="285750" lvl="0" indent="-285750" algn="l" rtl="0">
              <a:lnSpc>
                <a:spcPct val="107000"/>
              </a:lnSpc>
              <a:spcBef>
                <a:spcPts val="0"/>
              </a:spcBef>
              <a:spcAft>
                <a:spcPts val="0"/>
              </a:spcAft>
              <a:buSzPts val="1100"/>
              <a:buChar char="●"/>
            </a:pPr>
            <a:r>
              <a:rPr lang="en-US" sz="1800" b="1">
                <a:latin typeface="Calibri"/>
                <a:ea typeface="Calibri"/>
                <a:cs typeface="Calibri"/>
                <a:sym typeface="Calibri"/>
              </a:rPr>
              <a:t>Leadership:</a:t>
            </a:r>
            <a:r>
              <a:rPr lang="en-US" sz="1800">
                <a:latin typeface="Calibri"/>
                <a:ea typeface="Calibri"/>
                <a:cs typeface="Calibri"/>
                <a:sym typeface="Calibri"/>
              </a:rPr>
              <a:t> Emotional intelligence allows you to be a more effective leader.</a:t>
            </a:r>
            <a:endParaRPr sz="1800" b="0">
              <a:latin typeface="Calibri"/>
              <a:ea typeface="Calibri"/>
              <a:cs typeface="Calibri"/>
              <a:sym typeface="Calibri"/>
            </a:endParaRPr>
          </a:p>
          <a:p>
            <a:pPr marL="285750" lvl="0" indent="-285750" algn="l" rtl="0">
              <a:lnSpc>
                <a:spcPct val="107000"/>
              </a:lnSpc>
              <a:spcBef>
                <a:spcPts val="0"/>
              </a:spcBef>
              <a:spcAft>
                <a:spcPts val="0"/>
              </a:spcAft>
              <a:buSzPts val="1100"/>
              <a:buChar char="●"/>
            </a:pPr>
            <a:r>
              <a:rPr lang="en-US" sz="1800" b="1">
                <a:latin typeface="Calibri"/>
                <a:ea typeface="Calibri"/>
                <a:cs typeface="Calibri"/>
                <a:sym typeface="Calibri"/>
              </a:rPr>
              <a:t>Communication</a:t>
            </a:r>
            <a:r>
              <a:rPr lang="en-US" sz="1800">
                <a:latin typeface="Calibri"/>
                <a:ea typeface="Calibri"/>
                <a:cs typeface="Calibri"/>
                <a:sym typeface="Calibri"/>
              </a:rPr>
              <a:t>: Understanding how others are feeling allows you to communicate with them better.</a:t>
            </a:r>
            <a:endParaRPr sz="1800" b="0">
              <a:latin typeface="Calibri"/>
              <a:ea typeface="Calibri"/>
              <a:cs typeface="Calibri"/>
              <a:sym typeface="Calibri"/>
            </a:endParaRPr>
          </a:p>
          <a:p>
            <a:pPr marL="285750" lvl="0" indent="-285750" algn="l" rtl="0">
              <a:lnSpc>
                <a:spcPct val="107000"/>
              </a:lnSpc>
              <a:spcBef>
                <a:spcPts val="0"/>
              </a:spcBef>
              <a:spcAft>
                <a:spcPts val="0"/>
              </a:spcAft>
              <a:buSzPts val="1100"/>
              <a:buChar char="●"/>
            </a:pPr>
            <a:r>
              <a:rPr lang="en-US" sz="1800" b="1">
                <a:latin typeface="Calibri"/>
                <a:ea typeface="Calibri"/>
                <a:cs typeface="Calibri"/>
                <a:sym typeface="Calibri"/>
              </a:rPr>
              <a:t>Self-knowledge:</a:t>
            </a:r>
            <a:r>
              <a:rPr lang="en-US" sz="1800">
                <a:latin typeface="Calibri"/>
                <a:ea typeface="Calibri"/>
                <a:cs typeface="Calibri"/>
                <a:sym typeface="Calibri"/>
              </a:rPr>
              <a:t> Being more aware of what you are feeling allows you to understand yourself more deeply.</a:t>
            </a:r>
            <a:endParaRPr sz="1800" b="0">
              <a:latin typeface="Calibri"/>
              <a:ea typeface="Calibri"/>
              <a:cs typeface="Calibri"/>
              <a:sym typeface="Calibri"/>
            </a:endParaRPr>
          </a:p>
          <a:p>
            <a:pPr marL="285750" lvl="0" indent="-285750" algn="l" rtl="0">
              <a:lnSpc>
                <a:spcPct val="107000"/>
              </a:lnSpc>
              <a:spcBef>
                <a:spcPts val="0"/>
              </a:spcBef>
              <a:spcAft>
                <a:spcPts val="0"/>
              </a:spcAft>
              <a:buSzPts val="1100"/>
              <a:buChar char="●"/>
            </a:pPr>
            <a:r>
              <a:rPr lang="en-US" sz="1800" b="1">
                <a:latin typeface="Calibri"/>
                <a:ea typeface="Calibri"/>
                <a:cs typeface="Calibri"/>
                <a:sym typeface="Calibri"/>
              </a:rPr>
              <a:t>Self-control:</a:t>
            </a:r>
            <a:r>
              <a:rPr lang="en-US" sz="1800">
                <a:latin typeface="Calibri"/>
                <a:ea typeface="Calibri"/>
                <a:cs typeface="Calibri"/>
                <a:sym typeface="Calibri"/>
              </a:rPr>
              <a:t> Awareness of your emotions also allows you to develop your self-control abilities.</a:t>
            </a:r>
            <a:endParaRPr sz="1800" b="0">
              <a:latin typeface="Calibri"/>
              <a:ea typeface="Calibri"/>
              <a:cs typeface="Calibri"/>
              <a:sym typeface="Calibri"/>
            </a:endParaRPr>
          </a:p>
          <a:p>
            <a:pPr marL="285750" lvl="0" indent="-285750" algn="l" rtl="0">
              <a:lnSpc>
                <a:spcPct val="107000"/>
              </a:lnSpc>
              <a:spcBef>
                <a:spcPts val="0"/>
              </a:spcBef>
              <a:spcAft>
                <a:spcPts val="0"/>
              </a:spcAft>
              <a:buSzPts val="1100"/>
              <a:buChar char="●"/>
            </a:pPr>
            <a:r>
              <a:rPr lang="en-US" sz="1800" b="1">
                <a:latin typeface="Calibri"/>
                <a:ea typeface="Calibri"/>
                <a:cs typeface="Calibri"/>
                <a:sym typeface="Calibri"/>
              </a:rPr>
              <a:t>Stress management:</a:t>
            </a:r>
            <a:r>
              <a:rPr lang="en-US" sz="1800">
                <a:latin typeface="Calibri"/>
                <a:ea typeface="Calibri"/>
                <a:cs typeface="Calibri"/>
                <a:sym typeface="Calibri"/>
              </a:rPr>
              <a:t> Managing your emotions effectively allows you to exert greater control in situations marked by stress or conflict.</a:t>
            </a:r>
            <a:br>
              <a:rPr lang="en-US" sz="1800">
                <a:latin typeface="Calibri"/>
                <a:ea typeface="Calibri"/>
                <a:cs typeface="Calibri"/>
                <a:sym typeface="Calibri"/>
              </a:rPr>
            </a:br>
            <a:endParaRPr sz="1800">
              <a:latin typeface="Calibri"/>
              <a:ea typeface="Calibri"/>
              <a:cs typeface="Calibri"/>
              <a:sym typeface="Calibri"/>
            </a:endParaRPr>
          </a:p>
          <a:p>
            <a:pPr marL="0" lvl="0" indent="0" algn="l" rtl="0">
              <a:lnSpc>
                <a:spcPct val="107000"/>
              </a:lnSpc>
              <a:spcBef>
                <a:spcPts val="0"/>
              </a:spcBef>
              <a:spcAft>
                <a:spcPts val="800"/>
              </a:spcAft>
              <a:buSzPts val="1100"/>
              <a:buFont typeface="Noto Sans Symbols"/>
              <a:buNone/>
            </a:pPr>
            <a:r>
              <a:rPr lang="en-US" sz="1800">
                <a:latin typeface="Calibri"/>
                <a:ea typeface="Calibri"/>
                <a:cs typeface="Calibri"/>
                <a:sym typeface="Calibri"/>
              </a:rPr>
              <a:t>Emotional intelligence skills also allows you to feel greater empathy for the people around you. This skill plays an important role in developing and maintaining interpersonal relationships. Creating strong connections with others enables you to foster a strong social support network, which plays a pivotal role in both physical and mental health.</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320F9A-DFA0-4189-B502-951ABE0D96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92000" cy="6858000"/>
          </a:xfrm>
          <a:prstGeom prst="rect">
            <a:avLst/>
          </a:prstGeom>
        </p:spPr>
      </p:pic>
      <p:pic>
        <p:nvPicPr>
          <p:cNvPr id="8" name="Picture 7">
            <a:extLst>
              <a:ext uri="{FF2B5EF4-FFF2-40B4-BE49-F238E27FC236}">
                <a16:creationId xmlns:a16="http://schemas.microsoft.com/office/drawing/2014/main" id="{ECB26E85-A47D-4EB8-AACC-5D71388BF9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2" name="Title 1">
            <a:extLst>
              <a:ext uri="{FF2B5EF4-FFF2-40B4-BE49-F238E27FC236}">
                <a16:creationId xmlns:a16="http://schemas.microsoft.com/office/drawing/2014/main" id="{E5E96502-5A71-49D7-91EF-E9D795A00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702CB4-0340-43A8-A558-65E5F6C99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44AB7B-7005-4435-A7A3-37533F456A78}"/>
              </a:ext>
            </a:extLst>
          </p:cNvPr>
          <p:cNvSpPr>
            <a:spLocks noGrp="1"/>
          </p:cNvSpPr>
          <p:nvPr>
            <p:ph type="dt" sz="half" idx="10"/>
          </p:nvPr>
        </p:nvSpPr>
        <p:spPr/>
        <p:txBody>
          <a:bodyPr/>
          <a:lstStyle/>
          <a:p>
            <a:endParaRPr lang="en-US"/>
          </a:p>
        </p:txBody>
      </p:sp>
      <p:sp>
        <p:nvSpPr>
          <p:cNvPr id="10" name="Freeform 6">
            <a:extLst>
              <a:ext uri="{FF2B5EF4-FFF2-40B4-BE49-F238E27FC236}">
                <a16:creationId xmlns:a16="http://schemas.microsoft.com/office/drawing/2014/main" id="{BD404EBF-6236-4A3D-BEB9-F17357463B06}"/>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txBody>
          <a:bodyPr/>
          <a:lstStyle/>
          <a:p>
            <a:endParaRPr lang="en-US" dirty="0"/>
          </a:p>
        </p:txBody>
      </p:sp>
      <p:sp>
        <p:nvSpPr>
          <p:cNvPr id="5" name="Footer Placeholder 4">
            <a:extLst>
              <a:ext uri="{FF2B5EF4-FFF2-40B4-BE49-F238E27FC236}">
                <a16:creationId xmlns:a16="http://schemas.microsoft.com/office/drawing/2014/main" id="{FB7E7D51-1B41-4AAB-838C-EF900F85CE4B}"/>
              </a:ext>
            </a:extLst>
          </p:cNvPr>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id="{F9E0C4BE-FE7F-4C02-9A3E-71BC3A48C6D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5" name="Freeform 6">
            <a:extLst>
              <a:ext uri="{FF2B5EF4-FFF2-40B4-BE49-F238E27FC236}">
                <a16:creationId xmlns:a16="http://schemas.microsoft.com/office/drawing/2014/main" id="{5140D0A2-F8A9-7918-6D42-0B21462A7985}"/>
              </a:ext>
            </a:extLst>
          </p:cNvPr>
          <p:cNvSpPr/>
          <p:nvPr userDrawn="1"/>
        </p:nvSpPr>
        <p:spPr>
          <a:xfrm>
            <a:off x="10933155"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6" name="Slide Number Placeholder 5">
            <a:extLst>
              <a:ext uri="{FF2B5EF4-FFF2-40B4-BE49-F238E27FC236}">
                <a16:creationId xmlns:a16="http://schemas.microsoft.com/office/drawing/2014/main" id="{40DE9A13-D855-42EA-8471-DDA8E13B3DAB}"/>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02315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7062-6971-4C1F-A975-AC85DCD0F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D55ECB-B9CD-4FA5-AACA-CDD01AACF6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F606B-F0E0-4BB1-94D6-738E49DF722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C65738-7A1D-4D54-ADFC-91C34D4F5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7C986-B0A0-4B82-9134-1B7676F5655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7855878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5B8BC-3AC4-4059-BB3C-B12B6148A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C1D0E-02A9-4DFB-8CA3-A94A10E72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3F7A1-D368-4F71-BA41-54CA742F498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2CD9678-2347-4C47-858A-5508F8383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10E8F-0367-4945-87E5-F2D254ADF62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4466474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A88-1EE1-3422-84E1-7CB361B1D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A1FC91-FAA2-D65F-E901-C6884F9C6163}"/>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2948D4D-60AF-93C1-9BF4-DCE9AEF780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FDD901-3047-7838-FFFA-C6F934BAA0F0}"/>
              </a:ext>
            </a:extLst>
          </p:cNvPr>
          <p:cNvSpPr>
            <a:spLocks noGrp="1"/>
          </p:cNvSpPr>
          <p:nvPr>
            <p:ph type="sldNum" sz="quarter" idx="12"/>
          </p:nvPr>
        </p:nvSpPr>
        <p:spPr/>
        <p:txBody>
          <a:body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957837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974400" y="3986567"/>
            <a:ext cx="5629600" cy="1220400"/>
          </a:xfrm>
          <a:prstGeom prst="rect">
            <a:avLst/>
          </a:prstGeom>
        </p:spPr>
        <p:txBody>
          <a:bodyPr spcFirstLastPara="1" wrap="square" lIns="0" tIns="0" rIns="0" bIns="0" anchor="ctr" anchorCtr="0">
            <a:noAutofit/>
          </a:bodyPr>
          <a:lstStyle>
            <a:lvl1pPr lvl="0" rtl="0">
              <a:spcBef>
                <a:spcPts val="0"/>
              </a:spcBef>
              <a:spcAft>
                <a:spcPts val="0"/>
              </a:spcAft>
              <a:buSzPts val="9400"/>
              <a:buNone/>
              <a:defRPr sz="12533">
                <a:latin typeface="Montserrat" pitchFamily="2" charset="0"/>
              </a:defRPr>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dirty="0"/>
          </a:p>
        </p:txBody>
      </p:sp>
      <p:sp>
        <p:nvSpPr>
          <p:cNvPr id="32" name="Google Shape;32;p2"/>
          <p:cNvSpPr/>
          <p:nvPr/>
        </p:nvSpPr>
        <p:spPr>
          <a:xfrm>
            <a:off x="7726168" y="5880100"/>
            <a:ext cx="947851" cy="117881"/>
          </a:xfrm>
          <a:custGeom>
            <a:avLst/>
            <a:gdLst/>
            <a:ahLst/>
            <a:cxnLst/>
            <a:rect l="l" t="t" r="r" b="b"/>
            <a:pathLst>
              <a:path w="178391" h="22186" extrusionOk="0">
                <a:moveTo>
                  <a:pt x="173752" y="13009"/>
                </a:moveTo>
                <a:cubicBezTo>
                  <a:pt x="172743" y="13009"/>
                  <a:pt x="171836" y="12807"/>
                  <a:pt x="171130" y="12202"/>
                </a:cubicBezTo>
                <a:cubicBezTo>
                  <a:pt x="170525" y="11698"/>
                  <a:pt x="170020" y="10992"/>
                  <a:pt x="169718" y="9883"/>
                </a:cubicBezTo>
                <a:cubicBezTo>
                  <a:pt x="168911" y="6958"/>
                  <a:pt x="167298" y="4437"/>
                  <a:pt x="165079" y="2723"/>
                </a:cubicBezTo>
                <a:cubicBezTo>
                  <a:pt x="162760" y="1009"/>
                  <a:pt x="159936" y="0"/>
                  <a:pt x="156911" y="0"/>
                </a:cubicBezTo>
                <a:cubicBezTo>
                  <a:pt x="153785" y="0"/>
                  <a:pt x="150961" y="1009"/>
                  <a:pt x="148642" y="2723"/>
                </a:cubicBezTo>
                <a:cubicBezTo>
                  <a:pt x="146423" y="4437"/>
                  <a:pt x="144810" y="6958"/>
                  <a:pt x="144003" y="9883"/>
                </a:cubicBezTo>
                <a:cubicBezTo>
                  <a:pt x="143701" y="10992"/>
                  <a:pt x="143196" y="11698"/>
                  <a:pt x="142591" y="12202"/>
                </a:cubicBezTo>
                <a:cubicBezTo>
                  <a:pt x="141885" y="12807"/>
                  <a:pt x="140978" y="13009"/>
                  <a:pt x="139969" y="13009"/>
                </a:cubicBezTo>
                <a:cubicBezTo>
                  <a:pt x="138961" y="13009"/>
                  <a:pt x="138053" y="12807"/>
                  <a:pt x="137348" y="12202"/>
                </a:cubicBezTo>
                <a:cubicBezTo>
                  <a:pt x="136642" y="11698"/>
                  <a:pt x="136137" y="10891"/>
                  <a:pt x="135936" y="9883"/>
                </a:cubicBezTo>
                <a:cubicBezTo>
                  <a:pt x="135129" y="6958"/>
                  <a:pt x="133516" y="4437"/>
                  <a:pt x="131196" y="2723"/>
                </a:cubicBezTo>
                <a:cubicBezTo>
                  <a:pt x="128877" y="1009"/>
                  <a:pt x="126053" y="0"/>
                  <a:pt x="123028" y="0"/>
                </a:cubicBezTo>
                <a:cubicBezTo>
                  <a:pt x="120003" y="0"/>
                  <a:pt x="117179" y="1009"/>
                  <a:pt x="114860" y="2723"/>
                </a:cubicBezTo>
                <a:cubicBezTo>
                  <a:pt x="112540" y="4437"/>
                  <a:pt x="110927" y="6958"/>
                  <a:pt x="110120" y="9883"/>
                </a:cubicBezTo>
                <a:cubicBezTo>
                  <a:pt x="109918" y="10992"/>
                  <a:pt x="109414" y="11698"/>
                  <a:pt x="108708" y="12202"/>
                </a:cubicBezTo>
                <a:cubicBezTo>
                  <a:pt x="108002" y="12807"/>
                  <a:pt x="107095" y="13009"/>
                  <a:pt x="106086" y="13009"/>
                </a:cubicBezTo>
                <a:cubicBezTo>
                  <a:pt x="105078" y="13009"/>
                  <a:pt x="104170" y="12807"/>
                  <a:pt x="103465" y="12202"/>
                </a:cubicBezTo>
                <a:cubicBezTo>
                  <a:pt x="102859" y="11698"/>
                  <a:pt x="102355" y="10992"/>
                  <a:pt x="102053" y="9883"/>
                </a:cubicBezTo>
                <a:cubicBezTo>
                  <a:pt x="101246" y="6958"/>
                  <a:pt x="99633" y="4437"/>
                  <a:pt x="97313" y="2723"/>
                </a:cubicBezTo>
                <a:cubicBezTo>
                  <a:pt x="95095" y="1009"/>
                  <a:pt x="92271" y="0"/>
                  <a:pt x="89145" y="0"/>
                </a:cubicBezTo>
                <a:cubicBezTo>
                  <a:pt x="86120" y="0"/>
                  <a:pt x="83296" y="1009"/>
                  <a:pt x="80977" y="2723"/>
                </a:cubicBezTo>
                <a:cubicBezTo>
                  <a:pt x="78758" y="4437"/>
                  <a:pt x="77044" y="6958"/>
                  <a:pt x="76338" y="9883"/>
                </a:cubicBezTo>
                <a:cubicBezTo>
                  <a:pt x="76035" y="10891"/>
                  <a:pt x="75531" y="11698"/>
                  <a:pt x="74926" y="12202"/>
                </a:cubicBezTo>
                <a:cubicBezTo>
                  <a:pt x="74220" y="12807"/>
                  <a:pt x="73313" y="13009"/>
                  <a:pt x="72304" y="13009"/>
                </a:cubicBezTo>
                <a:cubicBezTo>
                  <a:pt x="71195" y="13009"/>
                  <a:pt x="70287" y="12807"/>
                  <a:pt x="69682" y="12202"/>
                </a:cubicBezTo>
                <a:cubicBezTo>
                  <a:pt x="68977" y="11698"/>
                  <a:pt x="68472" y="10891"/>
                  <a:pt x="68170" y="9883"/>
                </a:cubicBezTo>
                <a:cubicBezTo>
                  <a:pt x="67464" y="6958"/>
                  <a:pt x="65750" y="4437"/>
                  <a:pt x="63531" y="2723"/>
                </a:cubicBezTo>
                <a:cubicBezTo>
                  <a:pt x="61212" y="1009"/>
                  <a:pt x="58388" y="0"/>
                  <a:pt x="55363" y="0"/>
                </a:cubicBezTo>
                <a:cubicBezTo>
                  <a:pt x="52237" y="0"/>
                  <a:pt x="49413" y="1009"/>
                  <a:pt x="47195" y="2723"/>
                </a:cubicBezTo>
                <a:cubicBezTo>
                  <a:pt x="44875" y="4437"/>
                  <a:pt x="43262" y="6958"/>
                  <a:pt x="42455" y="9883"/>
                </a:cubicBezTo>
                <a:cubicBezTo>
                  <a:pt x="42153" y="10992"/>
                  <a:pt x="41749" y="11698"/>
                  <a:pt x="41043" y="12202"/>
                </a:cubicBezTo>
                <a:cubicBezTo>
                  <a:pt x="40337" y="12807"/>
                  <a:pt x="39430" y="13009"/>
                  <a:pt x="38421" y="13009"/>
                </a:cubicBezTo>
                <a:cubicBezTo>
                  <a:pt x="37413" y="13009"/>
                  <a:pt x="36505" y="12807"/>
                  <a:pt x="35799" y="12202"/>
                </a:cubicBezTo>
                <a:cubicBezTo>
                  <a:pt x="35094" y="11698"/>
                  <a:pt x="34589" y="10992"/>
                  <a:pt x="34388" y="9883"/>
                </a:cubicBezTo>
                <a:cubicBezTo>
                  <a:pt x="33581" y="6958"/>
                  <a:pt x="31967" y="4437"/>
                  <a:pt x="29648" y="2723"/>
                </a:cubicBezTo>
                <a:cubicBezTo>
                  <a:pt x="27329" y="1009"/>
                  <a:pt x="24505" y="0"/>
                  <a:pt x="21480" y="0"/>
                </a:cubicBezTo>
                <a:cubicBezTo>
                  <a:pt x="18455" y="0"/>
                  <a:pt x="15631" y="1009"/>
                  <a:pt x="13312" y="2723"/>
                </a:cubicBezTo>
                <a:cubicBezTo>
                  <a:pt x="10992" y="4437"/>
                  <a:pt x="9379" y="6958"/>
                  <a:pt x="8572" y="9883"/>
                </a:cubicBezTo>
                <a:cubicBezTo>
                  <a:pt x="8370" y="10891"/>
                  <a:pt x="7866" y="11698"/>
                  <a:pt x="7160" y="12202"/>
                </a:cubicBezTo>
                <a:cubicBezTo>
                  <a:pt x="6555" y="12807"/>
                  <a:pt x="5648" y="13009"/>
                  <a:pt x="4538" y="13009"/>
                </a:cubicBezTo>
                <a:cubicBezTo>
                  <a:pt x="2017" y="13009"/>
                  <a:pt x="0" y="15127"/>
                  <a:pt x="0" y="17648"/>
                </a:cubicBezTo>
                <a:cubicBezTo>
                  <a:pt x="0" y="20169"/>
                  <a:pt x="2017" y="22186"/>
                  <a:pt x="4538" y="22186"/>
                </a:cubicBezTo>
                <a:cubicBezTo>
                  <a:pt x="7664" y="22186"/>
                  <a:pt x="10488" y="21278"/>
                  <a:pt x="12707" y="19463"/>
                </a:cubicBezTo>
                <a:cubicBezTo>
                  <a:pt x="15026" y="17748"/>
                  <a:pt x="16639" y="15227"/>
                  <a:pt x="17446" y="12303"/>
                </a:cubicBezTo>
                <a:cubicBezTo>
                  <a:pt x="17749" y="11295"/>
                  <a:pt x="18152" y="10488"/>
                  <a:pt x="18858" y="9984"/>
                </a:cubicBezTo>
                <a:cubicBezTo>
                  <a:pt x="19564" y="9479"/>
                  <a:pt x="20471" y="9177"/>
                  <a:pt x="21480" y="9177"/>
                </a:cubicBezTo>
                <a:cubicBezTo>
                  <a:pt x="22488" y="9177"/>
                  <a:pt x="23396" y="9479"/>
                  <a:pt x="24102" y="9984"/>
                </a:cubicBezTo>
                <a:cubicBezTo>
                  <a:pt x="24808" y="10488"/>
                  <a:pt x="25211" y="11295"/>
                  <a:pt x="25514" y="12303"/>
                </a:cubicBezTo>
                <a:cubicBezTo>
                  <a:pt x="26320" y="15227"/>
                  <a:pt x="27934" y="17748"/>
                  <a:pt x="30253" y="19463"/>
                </a:cubicBezTo>
                <a:cubicBezTo>
                  <a:pt x="32472" y="21278"/>
                  <a:pt x="35396" y="22186"/>
                  <a:pt x="38421" y="22186"/>
                </a:cubicBezTo>
                <a:cubicBezTo>
                  <a:pt x="41447" y="22186"/>
                  <a:pt x="44270" y="21278"/>
                  <a:pt x="46590" y="19463"/>
                </a:cubicBezTo>
                <a:cubicBezTo>
                  <a:pt x="48909" y="17748"/>
                  <a:pt x="50522" y="15227"/>
                  <a:pt x="51329" y="12303"/>
                </a:cubicBezTo>
                <a:cubicBezTo>
                  <a:pt x="51531" y="11295"/>
                  <a:pt x="52035" y="10488"/>
                  <a:pt x="52741" y="9984"/>
                </a:cubicBezTo>
                <a:cubicBezTo>
                  <a:pt x="53346" y="9479"/>
                  <a:pt x="54254" y="9177"/>
                  <a:pt x="55363" y="9177"/>
                </a:cubicBezTo>
                <a:cubicBezTo>
                  <a:pt x="56371" y="9177"/>
                  <a:pt x="57279" y="9479"/>
                  <a:pt x="57985" y="9984"/>
                </a:cubicBezTo>
                <a:cubicBezTo>
                  <a:pt x="58590" y="10488"/>
                  <a:pt x="59094" y="11295"/>
                  <a:pt x="59397" y="12303"/>
                </a:cubicBezTo>
                <a:cubicBezTo>
                  <a:pt x="60203" y="15227"/>
                  <a:pt x="61817" y="17748"/>
                  <a:pt x="64035" y="19463"/>
                </a:cubicBezTo>
                <a:cubicBezTo>
                  <a:pt x="66355" y="21278"/>
                  <a:pt x="69178" y="22186"/>
                  <a:pt x="72203" y="22186"/>
                </a:cubicBezTo>
                <a:cubicBezTo>
                  <a:pt x="75330" y="22186"/>
                  <a:pt x="78153" y="21278"/>
                  <a:pt x="80473" y="19463"/>
                </a:cubicBezTo>
                <a:cubicBezTo>
                  <a:pt x="82691" y="17748"/>
                  <a:pt x="84305" y="15227"/>
                  <a:pt x="85111" y="12303"/>
                </a:cubicBezTo>
                <a:cubicBezTo>
                  <a:pt x="85414" y="11295"/>
                  <a:pt x="85918" y="10488"/>
                  <a:pt x="86523" y="9984"/>
                </a:cubicBezTo>
                <a:cubicBezTo>
                  <a:pt x="87229" y="9479"/>
                  <a:pt x="88137" y="9177"/>
                  <a:pt x="89145" y="9177"/>
                </a:cubicBezTo>
                <a:cubicBezTo>
                  <a:pt x="90254" y="9177"/>
                  <a:pt x="91162" y="9479"/>
                  <a:pt x="91767" y="9984"/>
                </a:cubicBezTo>
                <a:cubicBezTo>
                  <a:pt x="92473" y="10488"/>
                  <a:pt x="92977" y="11295"/>
                  <a:pt x="93179" y="12303"/>
                </a:cubicBezTo>
                <a:cubicBezTo>
                  <a:pt x="93985" y="15227"/>
                  <a:pt x="95599" y="17748"/>
                  <a:pt x="97918" y="19463"/>
                </a:cubicBezTo>
                <a:cubicBezTo>
                  <a:pt x="100238" y="21278"/>
                  <a:pt x="103061" y="22186"/>
                  <a:pt x="106086" y="22186"/>
                </a:cubicBezTo>
                <a:cubicBezTo>
                  <a:pt x="109112" y="22186"/>
                  <a:pt x="112036" y="21278"/>
                  <a:pt x="114255" y="19463"/>
                </a:cubicBezTo>
                <a:cubicBezTo>
                  <a:pt x="116574" y="17748"/>
                  <a:pt x="118187" y="15227"/>
                  <a:pt x="118994" y="12303"/>
                </a:cubicBezTo>
                <a:cubicBezTo>
                  <a:pt x="119297" y="11295"/>
                  <a:pt x="119700" y="10488"/>
                  <a:pt x="120406" y="9984"/>
                </a:cubicBezTo>
                <a:cubicBezTo>
                  <a:pt x="121112" y="9479"/>
                  <a:pt x="122019" y="9177"/>
                  <a:pt x="123028" y="9177"/>
                </a:cubicBezTo>
                <a:cubicBezTo>
                  <a:pt x="124036" y="9177"/>
                  <a:pt x="124944" y="9479"/>
                  <a:pt x="125650" y="9984"/>
                </a:cubicBezTo>
                <a:cubicBezTo>
                  <a:pt x="126356" y="10488"/>
                  <a:pt x="126759" y="11295"/>
                  <a:pt x="127062" y="12303"/>
                </a:cubicBezTo>
                <a:cubicBezTo>
                  <a:pt x="127868" y="15227"/>
                  <a:pt x="129482" y="17748"/>
                  <a:pt x="131801" y="19463"/>
                </a:cubicBezTo>
                <a:cubicBezTo>
                  <a:pt x="134020" y="21278"/>
                  <a:pt x="136843" y="22186"/>
                  <a:pt x="139969" y="22186"/>
                </a:cubicBezTo>
                <a:cubicBezTo>
                  <a:pt x="142995" y="22186"/>
                  <a:pt x="145818" y="21278"/>
                  <a:pt x="148138" y="19463"/>
                </a:cubicBezTo>
                <a:cubicBezTo>
                  <a:pt x="150356" y="17748"/>
                  <a:pt x="152070" y="15227"/>
                  <a:pt x="152776" y="12303"/>
                </a:cubicBezTo>
                <a:cubicBezTo>
                  <a:pt x="153079" y="11295"/>
                  <a:pt x="153583" y="10488"/>
                  <a:pt x="154289" y="9984"/>
                </a:cubicBezTo>
                <a:cubicBezTo>
                  <a:pt x="154894" y="9479"/>
                  <a:pt x="155802" y="9177"/>
                  <a:pt x="156911" y="9177"/>
                </a:cubicBezTo>
                <a:cubicBezTo>
                  <a:pt x="157919" y="9177"/>
                  <a:pt x="158827" y="9479"/>
                  <a:pt x="159533" y="9984"/>
                </a:cubicBezTo>
                <a:cubicBezTo>
                  <a:pt x="160138" y="10488"/>
                  <a:pt x="160642" y="11295"/>
                  <a:pt x="160945" y="12303"/>
                </a:cubicBezTo>
                <a:cubicBezTo>
                  <a:pt x="161751" y="15227"/>
                  <a:pt x="163365" y="17748"/>
                  <a:pt x="165583" y="19463"/>
                </a:cubicBezTo>
                <a:cubicBezTo>
                  <a:pt x="167903" y="21278"/>
                  <a:pt x="170726" y="22186"/>
                  <a:pt x="173752" y="22186"/>
                </a:cubicBezTo>
                <a:cubicBezTo>
                  <a:pt x="176273" y="22186"/>
                  <a:pt x="178390" y="20169"/>
                  <a:pt x="178390" y="17648"/>
                </a:cubicBezTo>
                <a:cubicBezTo>
                  <a:pt x="178390" y="15127"/>
                  <a:pt x="176273" y="13009"/>
                  <a:pt x="173752" y="13009"/>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2"/>
          <p:cNvSpPr txBox="1">
            <a:spLocks noGrp="1"/>
          </p:cNvSpPr>
          <p:nvPr>
            <p:ph type="subTitle" idx="1"/>
          </p:nvPr>
        </p:nvSpPr>
        <p:spPr>
          <a:xfrm>
            <a:off x="974400" y="2720472"/>
            <a:ext cx="5706000" cy="11620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dk1"/>
              </a:buClr>
              <a:buSzPts val="2300"/>
              <a:buNone/>
              <a:defRPr sz="5467" b="1">
                <a:solidFill>
                  <a:schemeClr val="dk1"/>
                </a:solidFill>
                <a:latin typeface="Signika"/>
                <a:ea typeface="Signika"/>
                <a:cs typeface="Signika"/>
                <a:sym typeface="Signika"/>
              </a:defRPr>
            </a:lvl1pPr>
            <a:lvl2pPr lvl="1">
              <a:lnSpc>
                <a:spcPct val="100000"/>
              </a:lnSpc>
              <a:spcBef>
                <a:spcPts val="0"/>
              </a:spcBef>
              <a:spcAft>
                <a:spcPts val="0"/>
              </a:spcAft>
              <a:buSzPts val="2800"/>
              <a:buNone/>
              <a:defRPr sz="3733"/>
            </a:lvl2pPr>
            <a:lvl3pPr lvl="2">
              <a:lnSpc>
                <a:spcPct val="100000"/>
              </a:lnSpc>
              <a:spcBef>
                <a:spcPts val="0"/>
              </a:spcBef>
              <a:spcAft>
                <a:spcPts val="0"/>
              </a:spcAft>
              <a:buSzPts val="2800"/>
              <a:buNone/>
              <a:defRPr sz="3733"/>
            </a:lvl3pPr>
            <a:lvl4pPr lvl="3">
              <a:lnSpc>
                <a:spcPct val="100000"/>
              </a:lnSpc>
              <a:spcBef>
                <a:spcPts val="0"/>
              </a:spcBef>
              <a:spcAft>
                <a:spcPts val="0"/>
              </a:spcAft>
              <a:buSzPts val="2800"/>
              <a:buNone/>
              <a:defRPr sz="3733"/>
            </a:lvl4pPr>
            <a:lvl5pPr lvl="4">
              <a:lnSpc>
                <a:spcPct val="100000"/>
              </a:lnSpc>
              <a:spcBef>
                <a:spcPts val="0"/>
              </a:spcBef>
              <a:spcAft>
                <a:spcPts val="0"/>
              </a:spcAft>
              <a:buSzPts val="2800"/>
              <a:buNone/>
              <a:defRPr sz="3733"/>
            </a:lvl5pPr>
            <a:lvl6pPr lvl="5">
              <a:lnSpc>
                <a:spcPct val="100000"/>
              </a:lnSpc>
              <a:spcBef>
                <a:spcPts val="0"/>
              </a:spcBef>
              <a:spcAft>
                <a:spcPts val="0"/>
              </a:spcAft>
              <a:buSzPts val="2800"/>
              <a:buNone/>
              <a:defRPr sz="3733"/>
            </a:lvl6pPr>
            <a:lvl7pPr lvl="6">
              <a:lnSpc>
                <a:spcPct val="100000"/>
              </a:lnSpc>
              <a:spcBef>
                <a:spcPts val="0"/>
              </a:spcBef>
              <a:spcAft>
                <a:spcPts val="0"/>
              </a:spcAft>
              <a:buSzPts val="2800"/>
              <a:buNone/>
              <a:defRPr sz="3733"/>
            </a:lvl7pPr>
            <a:lvl8pPr lvl="7">
              <a:lnSpc>
                <a:spcPct val="100000"/>
              </a:lnSpc>
              <a:spcBef>
                <a:spcPts val="0"/>
              </a:spcBef>
              <a:spcAft>
                <a:spcPts val="0"/>
              </a:spcAft>
              <a:buSzPts val="2800"/>
              <a:buNone/>
              <a:defRPr sz="3733"/>
            </a:lvl8pPr>
            <a:lvl9pPr lvl="8">
              <a:lnSpc>
                <a:spcPct val="100000"/>
              </a:lnSpc>
              <a:spcBef>
                <a:spcPts val="0"/>
              </a:spcBef>
              <a:spcAft>
                <a:spcPts val="0"/>
              </a:spcAft>
              <a:buSzPts val="2800"/>
              <a:buNone/>
              <a:defRPr sz="3733"/>
            </a:lvl9pPr>
          </a:lstStyle>
          <a:p>
            <a:endParaRPr/>
          </a:p>
        </p:txBody>
      </p:sp>
      <p:sp>
        <p:nvSpPr>
          <p:cNvPr id="35" name="Google Shape;35;p2"/>
          <p:cNvSpPr txBox="1">
            <a:spLocks noGrp="1"/>
          </p:cNvSpPr>
          <p:nvPr>
            <p:ph type="subTitle" idx="2"/>
          </p:nvPr>
        </p:nvSpPr>
        <p:spPr>
          <a:xfrm>
            <a:off x="974400" y="5716467"/>
            <a:ext cx="4996800" cy="3164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2133">
                <a:latin typeface="Signika"/>
                <a:ea typeface="Signika"/>
                <a:cs typeface="Signika"/>
                <a:sym typeface="Signika"/>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3730601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7"/>
        <p:cNvGrpSpPr/>
        <p:nvPr/>
      </p:nvGrpSpPr>
      <p:grpSpPr>
        <a:xfrm>
          <a:off x="0" y="0"/>
          <a:ext cx="0" cy="0"/>
          <a:chOff x="0" y="0"/>
          <a:chExt cx="0" cy="0"/>
        </a:xfrm>
      </p:grpSpPr>
      <p:sp>
        <p:nvSpPr>
          <p:cNvPr id="119" name="Google Shape;119;p5"/>
          <p:cNvSpPr txBox="1">
            <a:spLocks noGrp="1"/>
          </p:cNvSpPr>
          <p:nvPr>
            <p:ph type="title"/>
          </p:nvPr>
        </p:nvSpPr>
        <p:spPr>
          <a:xfrm>
            <a:off x="983100" y="503633"/>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Montserrat"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20" name="Google Shape;120;p5"/>
          <p:cNvSpPr txBox="1">
            <a:spLocks noGrp="1"/>
          </p:cNvSpPr>
          <p:nvPr>
            <p:ph type="body" idx="1"/>
          </p:nvPr>
        </p:nvSpPr>
        <p:spPr>
          <a:xfrm>
            <a:off x="983100" y="1533933"/>
            <a:ext cx="9059200" cy="4296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chemeClr val="dk1"/>
              </a:buClr>
              <a:buSzPts val="1800"/>
              <a:buChar char="●"/>
              <a:defRPr>
                <a:solidFill>
                  <a:schemeClr val="dk1"/>
                </a:solidFill>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938692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151890911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158452561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1456791958"/>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329945295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0B6D-1D51-4444-8393-E35BA63F13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61446-D5C8-48D6-8362-2691AC20F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494AA4-5DCE-4AE8-9BC9-F29480FF880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F07058-AB46-40A5-B5AE-E9862D3C8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C426E-5AEB-4C83-A17B-2416381682D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7532280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E44-49C7-449D-9550-1E7B65970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6AA4F7-FE01-4FEF-BC23-4EBFFF370D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387F4-F1D2-4A96-86BB-A48310776FB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0EB9BA3-57A0-4B4B-A089-2C5CE8708D35}"/>
              </a:ext>
            </a:extLst>
          </p:cNvPr>
          <p:cNvSpPr>
            <a:spLocks noGrp="1"/>
          </p:cNvSpPr>
          <p:nvPr>
            <p:ph type="ftr" sz="quarter" idx="11"/>
          </p:nvPr>
        </p:nvSpPr>
        <p:spPr/>
        <p:txBody>
          <a:bodyPr/>
          <a:lstStyle/>
          <a:p>
            <a:endParaRPr lang="en-US"/>
          </a:p>
        </p:txBody>
      </p:sp>
      <p:pic>
        <p:nvPicPr>
          <p:cNvPr id="10" name="Picture 9">
            <a:extLst>
              <a:ext uri="{FF2B5EF4-FFF2-40B4-BE49-F238E27FC236}">
                <a16:creationId xmlns:a16="http://schemas.microsoft.com/office/drawing/2014/main" id="{1A2FDF6D-CD2D-433E-84D7-E83F8FCE52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2" name="Picture 11">
            <a:extLst>
              <a:ext uri="{FF2B5EF4-FFF2-40B4-BE49-F238E27FC236}">
                <a16:creationId xmlns:a16="http://schemas.microsoft.com/office/drawing/2014/main" id="{2B2BDD0D-C88D-431E-BC92-4367CEB006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6" name="Slide Number Placeholder 5">
            <a:extLst>
              <a:ext uri="{FF2B5EF4-FFF2-40B4-BE49-F238E27FC236}">
                <a16:creationId xmlns:a16="http://schemas.microsoft.com/office/drawing/2014/main" id="{B84FBEB5-E386-9685-E6D3-A062E9E46742}"/>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7634373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25BB-1073-4118-9189-772DE5731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BC724-756A-4777-8D83-3CD9AFD194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FC4DE-2AB7-4E43-BFBA-6FF436D9BA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ABCCFF-F409-4BF2-9883-91BA170BFEE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1082A71-7516-408D-862B-A5F340412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613D0-7994-4BCE-AE17-12E991FEC0D1}"/>
              </a:ext>
            </a:extLst>
          </p:cNvPr>
          <p:cNvSpPr>
            <a:spLocks noGrp="1"/>
          </p:cNvSpPr>
          <p:nvPr>
            <p:ph type="sldNum" sz="quarter" idx="12"/>
          </p:nvPr>
        </p:nvSpPr>
        <p:spPr/>
        <p:txBody>
          <a:bodyPr/>
          <a:lstStyle/>
          <a:p>
            <a:fld id="{5EE24C92-1265-4741-8F9F-404A15D9386E}" type="slidenum">
              <a:rPr lang="en-US" smtClean="0"/>
              <a:t>‹#›</a:t>
            </a:fld>
            <a:endParaRPr lang="en-US" dirty="0"/>
          </a:p>
        </p:txBody>
      </p:sp>
    </p:spTree>
    <p:extLst>
      <p:ext uri="{BB962C8B-B14F-4D97-AF65-F5344CB8AC3E}">
        <p14:creationId xmlns:p14="http://schemas.microsoft.com/office/powerpoint/2010/main" val="28372149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CC53-ADBE-4538-BDCF-8A6C0C074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A37BC3-80C1-40A0-B8BD-B9E9F5642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9B7EDB-C158-4B0F-AC48-1D7DE7DC80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7E96D1-3002-4810-98AF-A275B6334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DDBB9A-2C9B-4E96-9E5C-6C3BE64498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B99CCF-14FE-46E4-AEF3-3520D661AC0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58493FD-6F8C-4BED-896C-CBA26D0E96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AF6D6A-EFFC-4E81-9BDD-C595B6C90E29}"/>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560757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6566-0B23-4F08-ACF0-2DDFF54A4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96B25-2A2B-41A7-AF6D-57D5055F1B0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CF5C9F0-C082-4566-AEB4-F08316DEF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4F48D6-A9E0-485D-BA28-15D5DACAE6D4}"/>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7800219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2526D-307A-4059-80C4-1413758A2DF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0E1822F-3DE8-45A0-9F67-6061DB1F88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1B196-D439-43FF-B35C-F9A301B0338A}"/>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214485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350E-3F73-4F95-89B8-BF9D660E0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FCE4F2-B1FE-4665-B99F-04C8EBAAC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51F0C4-D797-433C-B73A-9C3B4D1BA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C3DABF-2DE9-4FD5-B4A8-5E200B9876F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1732E28-C4D1-4761-BD12-20FBE946D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0CF5A0-DC82-4F6C-8E49-2C9987C4F0BF}"/>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9377815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7410-9CC3-4CD7-A18A-2A1FBD8F7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17FFE-99AB-4F61-A4A2-7D7A5832C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7EFC75-BA25-436F-A339-F8970D50B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4AE525-9C27-44A4-ADC4-FEBFF450393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CA2E2F3-7DBB-4D25-9537-D2D24B0DBB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77A639-0697-4DE3-8BE3-94C24D6FDF6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1362374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F972D6-1319-4F4E-A35B-D719D3F5F86B}"/>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385C812-25A0-4E40-A6AB-B4A290A6315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9" name="Freeform 6">
            <a:extLst>
              <a:ext uri="{FF2B5EF4-FFF2-40B4-BE49-F238E27FC236}">
                <a16:creationId xmlns:a16="http://schemas.microsoft.com/office/drawing/2014/main" id="{B25836A6-A2F7-4171-AA21-6CC267FCC70F}"/>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pic>
        <p:nvPicPr>
          <p:cNvPr id="10" name="Picture 9">
            <a:extLst>
              <a:ext uri="{FF2B5EF4-FFF2-40B4-BE49-F238E27FC236}">
                <a16:creationId xmlns:a16="http://schemas.microsoft.com/office/drawing/2014/main" id="{6591E89A-F8E2-4201-95AC-F9DBA9C318FE}"/>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id="{BE728FAA-6989-49E4-827F-768285FCB943}"/>
              </a:ext>
            </a:extLst>
          </p:cNvPr>
          <p:cNvSpPr/>
          <p:nvPr userDrawn="1"/>
        </p:nvSpPr>
        <p:spPr>
          <a:xfrm>
            <a:off x="10974189"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2" name="Title Placeholder 1">
            <a:extLst>
              <a:ext uri="{FF2B5EF4-FFF2-40B4-BE49-F238E27FC236}">
                <a16:creationId xmlns:a16="http://schemas.microsoft.com/office/drawing/2014/main" id="{E1BAA08C-8FDB-46C4-8ADC-9425CB5F2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9C7012-56A5-4A5F-AE60-B293BCF52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ADF9DDF-39F3-4F98-9232-F9B55E8C47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ctr">
              <a:defRPr sz="16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A8782B0E-0FEF-49F7-B246-1C5E6D54C82D}"/>
              </a:ext>
            </a:extLst>
          </p:cNvPr>
          <p:cNvSpPr>
            <a:spLocks noGrp="1"/>
          </p:cNvSpPr>
          <p:nvPr>
            <p:ph type="ftr" sz="quarter" idx="3"/>
          </p:nvPr>
        </p:nvSpPr>
        <p:spPr>
          <a:xfrm>
            <a:off x="3880338" y="6356350"/>
            <a:ext cx="427306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9E8069-45EF-4F1D-8025-75594D26D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489635555"/>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6"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6.xml"/><Relationship Id="rId1" Type="http://schemas.openxmlformats.org/officeDocument/2006/relationships/themeOverride" Target="../theme/themeOverride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7"/>
          <p:cNvSpPr txBox="1">
            <a:spLocks noGrp="1"/>
          </p:cNvSpPr>
          <p:nvPr>
            <p:ph type="subTitle" idx="1"/>
          </p:nvPr>
        </p:nvSpPr>
        <p:spPr>
          <a:xfrm>
            <a:off x="584092" y="3715037"/>
            <a:ext cx="5706000" cy="1162000"/>
          </a:xfrm>
          <a:prstGeom prst="rect">
            <a:avLst/>
          </a:prstGeom>
        </p:spPr>
        <p:txBody>
          <a:bodyPr spcFirstLastPara="1" wrap="square" lIns="0" tIns="0" rIns="0" bIns="0" anchor="b" anchorCtr="0">
            <a:noAutofit/>
          </a:bodyPr>
          <a:lstStyle/>
          <a:p>
            <a:pPr marL="0" indent="0"/>
            <a:r>
              <a:rPr lang="en" sz="4800" dirty="0">
                <a:solidFill>
                  <a:srgbClr val="2AAF82"/>
                </a:solidFill>
                <a:latin typeface="Montserrat Black" pitchFamily="2" charset="0"/>
              </a:rPr>
              <a:t>Emotional</a:t>
            </a:r>
            <a:r>
              <a:rPr lang="en" sz="4800" dirty="0">
                <a:latin typeface="Montserrat Black" pitchFamily="2" charset="0"/>
              </a:rPr>
              <a:t> </a:t>
            </a:r>
            <a:r>
              <a:rPr lang="en" sz="4800" dirty="0">
                <a:solidFill>
                  <a:srgbClr val="2AAF82"/>
                </a:solidFill>
                <a:latin typeface="Montserrat Black" pitchFamily="2" charset="0"/>
              </a:rPr>
              <a:t>Intelligence</a:t>
            </a:r>
            <a:r>
              <a:rPr lang="en" sz="4800" dirty="0">
                <a:latin typeface="Montserrat Black" pitchFamily="2" charset="0"/>
              </a:rPr>
              <a:t> </a:t>
            </a:r>
            <a:r>
              <a:rPr lang="en" sz="4800" dirty="0">
                <a:solidFill>
                  <a:srgbClr val="2AAF82"/>
                </a:solidFill>
                <a:latin typeface="Montserrat Black" pitchFamily="2" charset="0"/>
              </a:rPr>
              <a:t>&amp;</a:t>
            </a:r>
            <a:r>
              <a:rPr lang="en" sz="4800" dirty="0">
                <a:latin typeface="Montserrat Black" pitchFamily="2" charset="0"/>
              </a:rPr>
              <a:t> Customer Excellence </a:t>
            </a:r>
            <a:endParaRPr sz="4800" dirty="0">
              <a:latin typeface="Montserrat Black" pitchFamily="2" charset="0"/>
            </a:endParaRPr>
          </a:p>
        </p:txBody>
      </p:sp>
      <p:sp>
        <p:nvSpPr>
          <p:cNvPr id="2" name="Google Shape;588;p27">
            <a:extLst>
              <a:ext uri="{FF2B5EF4-FFF2-40B4-BE49-F238E27FC236}">
                <a16:creationId xmlns:a16="http://schemas.microsoft.com/office/drawing/2014/main" id="{ED55C8BF-CFD9-7852-7C48-035CFA62CE41}"/>
              </a:ext>
            </a:extLst>
          </p:cNvPr>
          <p:cNvSpPr txBox="1">
            <a:spLocks/>
          </p:cNvSpPr>
          <p:nvPr/>
        </p:nvSpPr>
        <p:spPr>
          <a:xfrm>
            <a:off x="974400" y="6203162"/>
            <a:ext cx="1754052" cy="46310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Signika SemiBold"/>
              <a:buNone/>
              <a:defRPr sz="2133" b="0" i="0" u="none" strike="noStrike" cap="none">
                <a:solidFill>
                  <a:schemeClr val="dk1"/>
                </a:solidFill>
                <a:latin typeface="Signika"/>
                <a:ea typeface="Signika"/>
                <a:cs typeface="Signika"/>
                <a:sym typeface="Signika"/>
              </a:defRPr>
            </a:lvl1pPr>
            <a:lvl2pPr marL="914400" marR="0" lvl="1" indent="-317500" algn="l" rtl="0">
              <a:lnSpc>
                <a:spcPct val="115000"/>
              </a:lnSpc>
              <a:spcBef>
                <a:spcPts val="0"/>
              </a:spcBef>
              <a:spcAft>
                <a:spcPts val="0"/>
              </a:spcAft>
              <a:buClr>
                <a:schemeClr val="dk1"/>
              </a:buClr>
              <a:buSzPts val="1400"/>
              <a:buFont typeface="Signika Light"/>
              <a:buNone/>
              <a:defRPr sz="1867" b="0" i="0" u="none" strike="noStrike" cap="none">
                <a:solidFill>
                  <a:schemeClr val="dk1"/>
                </a:solidFill>
                <a:latin typeface="Signika Light"/>
                <a:ea typeface="Signika Light"/>
                <a:cs typeface="Signika Light"/>
                <a:sym typeface="Signika Light"/>
              </a:defRPr>
            </a:lvl2pPr>
            <a:lvl3pPr marL="1371600" marR="0" lvl="2" indent="-317500" algn="l" rtl="0">
              <a:lnSpc>
                <a:spcPct val="115000"/>
              </a:lnSpc>
              <a:spcBef>
                <a:spcPts val="2133"/>
              </a:spcBef>
              <a:spcAft>
                <a:spcPts val="0"/>
              </a:spcAft>
              <a:buClr>
                <a:schemeClr val="dk1"/>
              </a:buClr>
              <a:buSzPts val="1400"/>
              <a:buFont typeface="Signika Light"/>
              <a:buNone/>
              <a:defRPr sz="1867" b="0" i="0" u="none" strike="noStrike" cap="none">
                <a:solidFill>
                  <a:schemeClr val="dk1"/>
                </a:solidFill>
                <a:latin typeface="Signika Light"/>
                <a:ea typeface="Signika Light"/>
                <a:cs typeface="Signika Light"/>
                <a:sym typeface="Signika Light"/>
              </a:defRPr>
            </a:lvl3pPr>
            <a:lvl4pPr marL="1828800" marR="0" lvl="3" indent="-317500" algn="l" rtl="0">
              <a:lnSpc>
                <a:spcPct val="115000"/>
              </a:lnSpc>
              <a:spcBef>
                <a:spcPts val="2133"/>
              </a:spcBef>
              <a:spcAft>
                <a:spcPts val="0"/>
              </a:spcAft>
              <a:buClr>
                <a:schemeClr val="dk1"/>
              </a:buClr>
              <a:buSzPts val="1400"/>
              <a:buFont typeface="Signika Light"/>
              <a:buNone/>
              <a:defRPr sz="1867" b="0" i="0" u="none" strike="noStrike" cap="none">
                <a:solidFill>
                  <a:schemeClr val="dk1"/>
                </a:solidFill>
                <a:latin typeface="Signika Light"/>
                <a:ea typeface="Signika Light"/>
                <a:cs typeface="Signika Light"/>
                <a:sym typeface="Signika Light"/>
              </a:defRPr>
            </a:lvl4pPr>
            <a:lvl5pPr marL="2286000" marR="0" lvl="4" indent="-317500" algn="l" rtl="0">
              <a:lnSpc>
                <a:spcPct val="115000"/>
              </a:lnSpc>
              <a:spcBef>
                <a:spcPts val="2133"/>
              </a:spcBef>
              <a:spcAft>
                <a:spcPts val="0"/>
              </a:spcAft>
              <a:buClr>
                <a:schemeClr val="dk1"/>
              </a:buClr>
              <a:buSzPts val="1400"/>
              <a:buFont typeface="Signika Light"/>
              <a:buNone/>
              <a:defRPr sz="1867" b="0" i="0" u="none" strike="noStrike" cap="none">
                <a:solidFill>
                  <a:schemeClr val="dk1"/>
                </a:solidFill>
                <a:latin typeface="Signika Light"/>
                <a:ea typeface="Signika Light"/>
                <a:cs typeface="Signika Light"/>
                <a:sym typeface="Signika Light"/>
              </a:defRPr>
            </a:lvl5pPr>
            <a:lvl6pPr marL="2743200" marR="0" lvl="5" indent="-317500" algn="l" rtl="0">
              <a:lnSpc>
                <a:spcPct val="115000"/>
              </a:lnSpc>
              <a:spcBef>
                <a:spcPts val="2133"/>
              </a:spcBef>
              <a:spcAft>
                <a:spcPts val="0"/>
              </a:spcAft>
              <a:buClr>
                <a:schemeClr val="dk1"/>
              </a:buClr>
              <a:buSzPts val="1400"/>
              <a:buFont typeface="Signika Light"/>
              <a:buNone/>
              <a:defRPr sz="1867" b="0" i="0" u="none" strike="noStrike" cap="none">
                <a:solidFill>
                  <a:schemeClr val="dk1"/>
                </a:solidFill>
                <a:latin typeface="Signika Light"/>
                <a:ea typeface="Signika Light"/>
                <a:cs typeface="Signika Light"/>
                <a:sym typeface="Signika Light"/>
              </a:defRPr>
            </a:lvl6pPr>
            <a:lvl7pPr marL="3200400" marR="0" lvl="6" indent="-317500" algn="l" rtl="0">
              <a:lnSpc>
                <a:spcPct val="115000"/>
              </a:lnSpc>
              <a:spcBef>
                <a:spcPts val="2133"/>
              </a:spcBef>
              <a:spcAft>
                <a:spcPts val="0"/>
              </a:spcAft>
              <a:buClr>
                <a:schemeClr val="dk1"/>
              </a:buClr>
              <a:buSzPts val="1400"/>
              <a:buFont typeface="Signika Light"/>
              <a:buNone/>
              <a:defRPr sz="1867" b="0" i="0" u="none" strike="noStrike" cap="none">
                <a:solidFill>
                  <a:schemeClr val="dk1"/>
                </a:solidFill>
                <a:latin typeface="Signika Light"/>
                <a:ea typeface="Signika Light"/>
                <a:cs typeface="Signika Light"/>
                <a:sym typeface="Signika Light"/>
              </a:defRPr>
            </a:lvl7pPr>
            <a:lvl8pPr marL="3657600" marR="0" lvl="7" indent="-317500" algn="l" rtl="0">
              <a:lnSpc>
                <a:spcPct val="115000"/>
              </a:lnSpc>
              <a:spcBef>
                <a:spcPts val="2133"/>
              </a:spcBef>
              <a:spcAft>
                <a:spcPts val="0"/>
              </a:spcAft>
              <a:buClr>
                <a:schemeClr val="dk1"/>
              </a:buClr>
              <a:buSzPts val="1400"/>
              <a:buFont typeface="Signika Light"/>
              <a:buNone/>
              <a:defRPr sz="1867" b="0" i="0" u="none" strike="noStrike" cap="none">
                <a:solidFill>
                  <a:schemeClr val="dk1"/>
                </a:solidFill>
                <a:latin typeface="Signika Light"/>
                <a:ea typeface="Signika Light"/>
                <a:cs typeface="Signika Light"/>
                <a:sym typeface="Signika Light"/>
              </a:defRPr>
            </a:lvl8pPr>
            <a:lvl9pPr marL="4114800" marR="0" lvl="8" indent="-317500" algn="l" rtl="0">
              <a:lnSpc>
                <a:spcPct val="115000"/>
              </a:lnSpc>
              <a:spcBef>
                <a:spcPts val="2133"/>
              </a:spcBef>
              <a:spcAft>
                <a:spcPts val="2133"/>
              </a:spcAft>
              <a:buClr>
                <a:schemeClr val="dk1"/>
              </a:buClr>
              <a:buSzPts val="1400"/>
              <a:buFont typeface="Signika Light"/>
              <a:buNone/>
              <a:defRPr sz="1867" b="0" i="0" u="none" strike="noStrike" cap="none">
                <a:solidFill>
                  <a:schemeClr val="dk1"/>
                </a:solidFill>
                <a:latin typeface="Signika Light"/>
                <a:ea typeface="Signika Light"/>
                <a:cs typeface="Signika Light"/>
                <a:sym typeface="Signika Light"/>
              </a:defRPr>
            </a:lvl9pPr>
          </a:lstStyle>
          <a:p>
            <a:pPr marL="0" marR="0" lvl="0" indent="0" algn="l" defTabSz="914400" rtl="0" eaLnBrk="1" fontAlgn="auto" latinLnBrk="0" hangingPunct="1">
              <a:lnSpc>
                <a:spcPct val="115000"/>
              </a:lnSpc>
              <a:spcBef>
                <a:spcPts val="0"/>
              </a:spcBef>
              <a:spcAft>
                <a:spcPts val="0"/>
              </a:spcAft>
              <a:buClr>
                <a:srgbClr val="3D3D3D"/>
              </a:buClr>
              <a:buSzPts val="1800"/>
              <a:buFont typeface="Signika SemiBold"/>
              <a:buNone/>
              <a:tabLst/>
              <a:defRPr/>
            </a:pPr>
            <a:endParaRPr kumimoji="0" lang="en-GB" sz="2133" b="0" i="0" u="none" strike="noStrike" kern="0" cap="none" spc="0" normalizeH="0" baseline="0" noProof="0" dirty="0">
              <a:ln>
                <a:noFill/>
              </a:ln>
              <a:solidFill>
                <a:srgbClr val="3D3D3D"/>
              </a:solidFill>
              <a:effectLst/>
              <a:uLnTx/>
              <a:uFillTx/>
              <a:latin typeface="Montserrat Black" pitchFamily="2" charset="0"/>
              <a:sym typeface="Signika"/>
            </a:endParaRPr>
          </a:p>
        </p:txBody>
      </p:sp>
      <p:pic>
        <p:nvPicPr>
          <p:cNvPr id="5" name="Picture 4" descr="A group of people holding balloons&#10;&#10;Description automatically generated">
            <a:extLst>
              <a:ext uri="{FF2B5EF4-FFF2-40B4-BE49-F238E27FC236}">
                <a16:creationId xmlns:a16="http://schemas.microsoft.com/office/drawing/2014/main" id="{C48CA14A-1348-5EAA-C9FA-0376DBB9A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12" y="1225789"/>
            <a:ext cx="4826096" cy="4826096"/>
          </a:xfrm>
          <a:prstGeom prst="rect">
            <a:avLst/>
          </a:prstGeom>
        </p:spPr>
      </p:pic>
      <p:sp>
        <p:nvSpPr>
          <p:cNvPr id="4" name="TextBox 3">
            <a:extLst>
              <a:ext uri="{FF2B5EF4-FFF2-40B4-BE49-F238E27FC236}">
                <a16:creationId xmlns:a16="http://schemas.microsoft.com/office/drawing/2014/main" id="{CBEABD7D-F1CD-B66C-76A3-56E658D1829D}"/>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1</a:t>
            </a:r>
            <a:endParaRPr lang="en-US" b="1" dirty="0">
              <a:solidFill>
                <a:schemeClr val="bg1"/>
              </a:solidFill>
              <a:latin typeface="Montesrrat"/>
            </a:endParaRPr>
          </a:p>
        </p:txBody>
      </p:sp>
      <p:pic>
        <p:nvPicPr>
          <p:cNvPr id="3" name="Picture 2">
            <a:extLst>
              <a:ext uri="{FF2B5EF4-FFF2-40B4-BE49-F238E27FC236}">
                <a16:creationId xmlns:a16="http://schemas.microsoft.com/office/drawing/2014/main" id="{C34127C3-E30A-10E8-638C-F2EBC9870238}"/>
              </a:ext>
            </a:extLst>
          </p:cNvPr>
          <p:cNvPicPr>
            <a:picLocks noChangeAspect="1"/>
          </p:cNvPicPr>
          <p:nvPr/>
        </p:nvPicPr>
        <p:blipFill>
          <a:blip r:embed="rId4" cstate="print">
            <a:clrChange>
              <a:clrFrom>
                <a:srgbClr val="FDFDFD"/>
              </a:clrFrom>
              <a:clrTo>
                <a:srgbClr val="FDFDFD">
                  <a:alpha val="0"/>
                </a:srgbClr>
              </a:clrTo>
            </a:clrChange>
          </a:blip>
          <a:stretch>
            <a:fillRect/>
          </a:stretch>
        </p:blipFill>
        <p:spPr>
          <a:xfrm>
            <a:off x="8833362" y="5642912"/>
            <a:ext cx="1707423" cy="113638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189" name="Group 188">
            <a:extLst>
              <a:ext uri="{FF2B5EF4-FFF2-40B4-BE49-F238E27FC236}">
                <a16:creationId xmlns:a16="http://schemas.microsoft.com/office/drawing/2014/main" id="{2AAEB426-0FC0-B7C8-7B48-5A200547059A}"/>
              </a:ext>
            </a:extLst>
          </p:cNvPr>
          <p:cNvGrpSpPr/>
          <p:nvPr/>
        </p:nvGrpSpPr>
        <p:grpSpPr>
          <a:xfrm>
            <a:off x="4800601" y="6390872"/>
            <a:ext cx="2400300" cy="467128"/>
            <a:chOff x="4419600" y="6390872"/>
            <a:chExt cx="2797347" cy="467128"/>
          </a:xfrm>
        </p:grpSpPr>
        <p:sp>
          <p:nvSpPr>
            <p:cNvPr id="155" name="Google Shape;393;p22">
              <a:extLst>
                <a:ext uri="{FF2B5EF4-FFF2-40B4-BE49-F238E27FC236}">
                  <a16:creationId xmlns:a16="http://schemas.microsoft.com/office/drawing/2014/main" id="{E4198C98-EB65-E43F-6E8E-A384248D2159}"/>
                </a:ext>
              </a:extLst>
            </p:cNvPr>
            <p:cNvSpPr/>
            <p:nvPr/>
          </p:nvSpPr>
          <p:spPr>
            <a:xfrm>
              <a:off x="4895850" y="6390872"/>
              <a:ext cx="2321097" cy="467128"/>
            </a:xfrm>
            <a:custGeom>
              <a:avLst/>
              <a:gdLst/>
              <a:ahLst/>
              <a:cxnLst/>
              <a:rect l="l" t="t" r="r" b="b"/>
              <a:pathLst>
                <a:path w="121021" h="19016" extrusionOk="0">
                  <a:moveTo>
                    <a:pt x="0" y="1"/>
                  </a:moveTo>
                  <a:lnTo>
                    <a:pt x="0" y="19015"/>
                  </a:lnTo>
                  <a:lnTo>
                    <a:pt x="121021" y="19015"/>
                  </a:lnTo>
                  <a:lnTo>
                    <a:pt x="113887" y="6654"/>
                  </a:lnTo>
                  <a:cubicBezTo>
                    <a:pt x="111514" y="2529"/>
                    <a:pt x="107124" y="1"/>
                    <a:pt x="1023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3D3D3D"/>
                </a:solidFill>
                <a:effectLst/>
                <a:uLnTx/>
                <a:uFillTx/>
                <a:latin typeface="Montserrat" pitchFamily="2" charset="0"/>
                <a:ea typeface="+mn-ea"/>
                <a:cs typeface="+mn-cs"/>
              </a:endParaRPr>
            </a:p>
          </p:txBody>
        </p:sp>
        <p:sp>
          <p:nvSpPr>
            <p:cNvPr id="188" name="Google Shape;393;p22">
              <a:extLst>
                <a:ext uri="{FF2B5EF4-FFF2-40B4-BE49-F238E27FC236}">
                  <a16:creationId xmlns:a16="http://schemas.microsoft.com/office/drawing/2014/main" id="{3EEE284B-9EEB-8051-A3F8-90CE56722C04}"/>
                </a:ext>
              </a:extLst>
            </p:cNvPr>
            <p:cNvSpPr/>
            <p:nvPr/>
          </p:nvSpPr>
          <p:spPr>
            <a:xfrm flipH="1">
              <a:off x="4419600" y="6390872"/>
              <a:ext cx="2321097" cy="467128"/>
            </a:xfrm>
            <a:custGeom>
              <a:avLst/>
              <a:gdLst/>
              <a:ahLst/>
              <a:cxnLst/>
              <a:rect l="l" t="t" r="r" b="b"/>
              <a:pathLst>
                <a:path w="121021" h="19016" extrusionOk="0">
                  <a:moveTo>
                    <a:pt x="0" y="1"/>
                  </a:moveTo>
                  <a:lnTo>
                    <a:pt x="0" y="19015"/>
                  </a:lnTo>
                  <a:lnTo>
                    <a:pt x="121021" y="19015"/>
                  </a:lnTo>
                  <a:lnTo>
                    <a:pt x="113887" y="6654"/>
                  </a:lnTo>
                  <a:cubicBezTo>
                    <a:pt x="111514" y="2529"/>
                    <a:pt x="107124" y="1"/>
                    <a:pt x="1023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3D3D3D"/>
                </a:solidFill>
                <a:effectLst/>
                <a:uLnTx/>
                <a:uFillTx/>
                <a:latin typeface="Montserrat" pitchFamily="2" charset="0"/>
                <a:ea typeface="+mn-ea"/>
                <a:cs typeface="+mn-cs"/>
              </a:endParaRPr>
            </a:p>
          </p:txBody>
        </p:sp>
      </p:grpSp>
      <p:grpSp>
        <p:nvGrpSpPr>
          <p:cNvPr id="4" name="Group 3">
            <a:extLst>
              <a:ext uri="{FF2B5EF4-FFF2-40B4-BE49-F238E27FC236}">
                <a16:creationId xmlns:a16="http://schemas.microsoft.com/office/drawing/2014/main" id="{B671556A-45CA-1D33-D838-508795A28A08}"/>
              </a:ext>
            </a:extLst>
          </p:cNvPr>
          <p:cNvGrpSpPr/>
          <p:nvPr/>
        </p:nvGrpSpPr>
        <p:grpSpPr>
          <a:xfrm>
            <a:off x="1216593" y="2291094"/>
            <a:ext cx="9594283" cy="1991610"/>
            <a:chOff x="881313" y="2260614"/>
            <a:chExt cx="9594283" cy="1991610"/>
          </a:xfrm>
        </p:grpSpPr>
        <p:grpSp>
          <p:nvGrpSpPr>
            <p:cNvPr id="3" name="Group 2">
              <a:extLst>
                <a:ext uri="{FF2B5EF4-FFF2-40B4-BE49-F238E27FC236}">
                  <a16:creationId xmlns:a16="http://schemas.microsoft.com/office/drawing/2014/main" id="{BE5609E6-85C3-0B77-AFC2-FD942353E9A7}"/>
                </a:ext>
              </a:extLst>
            </p:cNvPr>
            <p:cNvGrpSpPr/>
            <p:nvPr/>
          </p:nvGrpSpPr>
          <p:grpSpPr>
            <a:xfrm>
              <a:off x="1020824" y="2260614"/>
              <a:ext cx="9251408" cy="1991610"/>
              <a:chOff x="1020824" y="2260614"/>
              <a:chExt cx="9251408" cy="1991610"/>
            </a:xfrm>
          </p:grpSpPr>
          <p:sp>
            <p:nvSpPr>
              <p:cNvPr id="18" name="Rectangle 17"/>
              <p:cNvSpPr/>
              <p:nvPr/>
            </p:nvSpPr>
            <p:spPr>
              <a:xfrm>
                <a:off x="1020824" y="2659250"/>
                <a:ext cx="9119394" cy="1592974"/>
              </a:xfrm>
              <a:prstGeom prst="rect">
                <a:avLst/>
              </a:prstGeom>
              <a:solidFill>
                <a:srgbClr val="FCC476">
                  <a:alpha val="4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lumMod val="25000"/>
                    </a:schemeClr>
                  </a:solidFill>
                  <a:latin typeface="Montserrat" pitchFamily="2" charset="0"/>
                </a:endParaRPr>
              </a:p>
            </p:txBody>
          </p:sp>
          <p:sp>
            <p:nvSpPr>
              <p:cNvPr id="19" name="Rectangle 18"/>
              <p:cNvSpPr/>
              <p:nvPr/>
            </p:nvSpPr>
            <p:spPr>
              <a:xfrm>
                <a:off x="1152838" y="2260614"/>
                <a:ext cx="9119394" cy="1592974"/>
              </a:xfrm>
              <a:prstGeom prst="rect">
                <a:avLst/>
              </a:prstGeom>
              <a:solidFill>
                <a:srgbClr val="55C2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tx1">
                      <a:lumMod val="50000"/>
                    </a:schemeClr>
                  </a:solidFill>
                  <a:latin typeface="Montserrat" pitchFamily="2" charset="0"/>
                </a:endParaRPr>
              </a:p>
            </p:txBody>
          </p:sp>
        </p:grpSp>
        <p:sp>
          <p:nvSpPr>
            <p:cNvPr id="2" name="TextBox 1">
              <a:extLst>
                <a:ext uri="{FF2B5EF4-FFF2-40B4-BE49-F238E27FC236}">
                  <a16:creationId xmlns:a16="http://schemas.microsoft.com/office/drawing/2014/main" id="{B48BF26C-E0A6-35C1-50D5-78B7BD040A9D}"/>
                </a:ext>
              </a:extLst>
            </p:cNvPr>
            <p:cNvSpPr txBox="1"/>
            <p:nvPr/>
          </p:nvSpPr>
          <p:spPr>
            <a:xfrm>
              <a:off x="881313" y="2388659"/>
              <a:ext cx="959428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ontserrat" pitchFamily="2" charset="0"/>
                  <a:ea typeface="+mn-ea"/>
                  <a:cs typeface="+mn-cs"/>
                </a:rPr>
                <a:t>How can we be Emotionally Intelligent?</a:t>
              </a:r>
            </a:p>
          </p:txBody>
        </p:sp>
      </p:grpSp>
      <p:sp>
        <p:nvSpPr>
          <p:cNvPr id="5" name="TextBox 4">
            <a:extLst>
              <a:ext uri="{FF2B5EF4-FFF2-40B4-BE49-F238E27FC236}">
                <a16:creationId xmlns:a16="http://schemas.microsoft.com/office/drawing/2014/main" id="{54F0BEF2-AE88-9A06-AC1F-D6CF819AD26E}"/>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9</a:t>
            </a:r>
            <a:endParaRPr lang="en-US" b="1" dirty="0">
              <a:solidFill>
                <a:schemeClr val="bg1"/>
              </a:solidFill>
              <a:latin typeface="Montesrrat"/>
            </a:endParaRPr>
          </a:p>
        </p:txBody>
      </p:sp>
    </p:spTree>
    <p:extLst>
      <p:ext uri="{BB962C8B-B14F-4D97-AF65-F5344CB8AC3E}">
        <p14:creationId xmlns:p14="http://schemas.microsoft.com/office/powerpoint/2010/main" val="3021139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2" name="Google Shape;442;p23">
            <a:extLst>
              <a:ext uri="{FF2B5EF4-FFF2-40B4-BE49-F238E27FC236}">
                <a16:creationId xmlns:a16="http://schemas.microsoft.com/office/drawing/2014/main" id="{2B10D205-13C2-5973-DFF8-E6287C6576D8}"/>
              </a:ext>
            </a:extLst>
          </p:cNvPr>
          <p:cNvSpPr/>
          <p:nvPr/>
        </p:nvSpPr>
        <p:spPr>
          <a:xfrm>
            <a:off x="675133" y="1851653"/>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085695"/>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Components of Emotional Intelligence</a:t>
            </a:r>
          </a:p>
        </p:txBody>
      </p:sp>
      <p:grpSp>
        <p:nvGrpSpPr>
          <p:cNvPr id="5" name="Group 4">
            <a:extLst>
              <a:ext uri="{FF2B5EF4-FFF2-40B4-BE49-F238E27FC236}">
                <a16:creationId xmlns:a16="http://schemas.microsoft.com/office/drawing/2014/main" id="{83A02242-938D-D6F8-8512-97F704A68287}"/>
              </a:ext>
            </a:extLst>
          </p:cNvPr>
          <p:cNvGrpSpPr/>
          <p:nvPr/>
        </p:nvGrpSpPr>
        <p:grpSpPr>
          <a:xfrm>
            <a:off x="4799194" y="2142512"/>
            <a:ext cx="2533591" cy="1321660"/>
            <a:chOff x="508547" y="2951402"/>
            <a:chExt cx="2533591" cy="1321660"/>
          </a:xfrm>
        </p:grpSpPr>
        <p:sp>
          <p:nvSpPr>
            <p:cNvPr id="4" name="Rectangle: Rounded Corners 3">
              <a:extLst>
                <a:ext uri="{FF2B5EF4-FFF2-40B4-BE49-F238E27FC236}">
                  <a16:creationId xmlns:a16="http://schemas.microsoft.com/office/drawing/2014/main" id="{5D94FD0B-B302-6B4F-BCBB-CEBD269B56C3}"/>
                </a:ext>
              </a:extLst>
            </p:cNvPr>
            <p:cNvSpPr/>
            <p:nvPr/>
          </p:nvSpPr>
          <p:spPr>
            <a:xfrm>
              <a:off x="508547" y="2951402"/>
              <a:ext cx="2533591" cy="1321660"/>
            </a:xfrm>
            <a:custGeom>
              <a:avLst/>
              <a:gdLst>
                <a:gd name="connsiteX0" fmla="*/ 0 w 2533591"/>
                <a:gd name="connsiteY0" fmla="*/ 220281 h 1321660"/>
                <a:gd name="connsiteX1" fmla="*/ 220281 w 2533591"/>
                <a:gd name="connsiteY1" fmla="*/ 0 h 1321660"/>
                <a:gd name="connsiteX2" fmla="*/ 2313310 w 2533591"/>
                <a:gd name="connsiteY2" fmla="*/ 0 h 1321660"/>
                <a:gd name="connsiteX3" fmla="*/ 2533591 w 2533591"/>
                <a:gd name="connsiteY3" fmla="*/ 220281 h 1321660"/>
                <a:gd name="connsiteX4" fmla="*/ 2533591 w 2533591"/>
                <a:gd name="connsiteY4" fmla="*/ 1101379 h 1321660"/>
                <a:gd name="connsiteX5" fmla="*/ 2313310 w 2533591"/>
                <a:gd name="connsiteY5" fmla="*/ 1321660 h 1321660"/>
                <a:gd name="connsiteX6" fmla="*/ 220281 w 2533591"/>
                <a:gd name="connsiteY6" fmla="*/ 1321660 h 1321660"/>
                <a:gd name="connsiteX7" fmla="*/ 0 w 2533591"/>
                <a:gd name="connsiteY7" fmla="*/ 1101379 h 1321660"/>
                <a:gd name="connsiteX8" fmla="*/ 0 w 2533591"/>
                <a:gd name="connsiteY8" fmla="*/ 220281 h 13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591" h="1321660" fill="none" extrusionOk="0">
                  <a:moveTo>
                    <a:pt x="0" y="220281"/>
                  </a:moveTo>
                  <a:cubicBezTo>
                    <a:pt x="-2251" y="108917"/>
                    <a:pt x="104365" y="10705"/>
                    <a:pt x="220281" y="0"/>
                  </a:cubicBezTo>
                  <a:cubicBezTo>
                    <a:pt x="1209774" y="110934"/>
                    <a:pt x="1606178" y="140386"/>
                    <a:pt x="2313310" y="0"/>
                  </a:cubicBezTo>
                  <a:cubicBezTo>
                    <a:pt x="2437014" y="17625"/>
                    <a:pt x="2555262" y="93280"/>
                    <a:pt x="2533591" y="220281"/>
                  </a:cubicBezTo>
                  <a:cubicBezTo>
                    <a:pt x="2480179" y="577965"/>
                    <a:pt x="2467614" y="829653"/>
                    <a:pt x="2533591" y="1101379"/>
                  </a:cubicBezTo>
                  <a:cubicBezTo>
                    <a:pt x="2550051" y="1234190"/>
                    <a:pt x="2431546" y="1331603"/>
                    <a:pt x="2313310" y="1321660"/>
                  </a:cubicBezTo>
                  <a:cubicBezTo>
                    <a:pt x="1907873" y="1452037"/>
                    <a:pt x="587814" y="1175329"/>
                    <a:pt x="220281" y="1321660"/>
                  </a:cubicBezTo>
                  <a:cubicBezTo>
                    <a:pt x="87221" y="1327941"/>
                    <a:pt x="2849" y="1222623"/>
                    <a:pt x="0" y="1101379"/>
                  </a:cubicBezTo>
                  <a:cubicBezTo>
                    <a:pt x="29590" y="735273"/>
                    <a:pt x="-74603" y="438209"/>
                    <a:pt x="0" y="220281"/>
                  </a:cubicBezTo>
                  <a:close/>
                </a:path>
                <a:path w="2533591" h="1321660" stroke="0" extrusionOk="0">
                  <a:moveTo>
                    <a:pt x="0" y="220281"/>
                  </a:moveTo>
                  <a:cubicBezTo>
                    <a:pt x="-1752" y="101697"/>
                    <a:pt x="94968" y="-1509"/>
                    <a:pt x="220281" y="0"/>
                  </a:cubicBezTo>
                  <a:cubicBezTo>
                    <a:pt x="1025758" y="-60713"/>
                    <a:pt x="1341873" y="61072"/>
                    <a:pt x="2313310" y="0"/>
                  </a:cubicBezTo>
                  <a:cubicBezTo>
                    <a:pt x="2414015" y="7003"/>
                    <a:pt x="2529113" y="103918"/>
                    <a:pt x="2533591" y="220281"/>
                  </a:cubicBezTo>
                  <a:cubicBezTo>
                    <a:pt x="2464159" y="539293"/>
                    <a:pt x="2568564" y="759422"/>
                    <a:pt x="2533591" y="1101379"/>
                  </a:cubicBezTo>
                  <a:cubicBezTo>
                    <a:pt x="2549231" y="1208172"/>
                    <a:pt x="2439064" y="1321930"/>
                    <a:pt x="2313310" y="1321660"/>
                  </a:cubicBezTo>
                  <a:cubicBezTo>
                    <a:pt x="1268837" y="1247889"/>
                    <a:pt x="641532" y="1165777"/>
                    <a:pt x="220281" y="1321660"/>
                  </a:cubicBezTo>
                  <a:cubicBezTo>
                    <a:pt x="120516" y="1324835"/>
                    <a:pt x="-19679" y="1214056"/>
                    <a:pt x="0" y="1101379"/>
                  </a:cubicBezTo>
                  <a:cubicBezTo>
                    <a:pt x="-56538" y="751270"/>
                    <a:pt x="-45723" y="492132"/>
                    <a:pt x="0" y="220281"/>
                  </a:cubicBezTo>
                  <a:close/>
                </a:path>
              </a:pathLst>
            </a:custGeom>
            <a:solidFill>
              <a:srgbClr val="379A5B"/>
            </a:solidFill>
            <a:ln>
              <a:solidFill>
                <a:schemeClr val="tx1">
                  <a:lumMod val="75000"/>
                </a:schemeClr>
              </a:solidFill>
              <a:extLst>
                <a:ext uri="{C807C97D-BFC1-408E-A445-0C87EB9F89A2}">
                  <ask:lineSketchStyleProps xmlns:ask="http://schemas.microsoft.com/office/drawing/2018/sketchyshapes" sd="98176570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F9B7B4A-4AB2-1BAC-D012-EC1FE0463901}"/>
                </a:ext>
              </a:extLst>
            </p:cNvPr>
            <p:cNvSpPr txBox="1"/>
            <p:nvPr/>
          </p:nvSpPr>
          <p:spPr>
            <a:xfrm>
              <a:off x="665050" y="3239306"/>
              <a:ext cx="2189988" cy="830997"/>
            </a:xfrm>
            <a:prstGeom prst="rect">
              <a:avLst/>
            </a:prstGeom>
            <a:noFill/>
          </p:spPr>
          <p:txBody>
            <a:bodyPr wrap="square">
              <a:spAutoFit/>
            </a:bodyPr>
            <a:lstStyle/>
            <a:p>
              <a:pPr algn="ctr"/>
              <a:r>
                <a:rPr kumimoji="0" lang="en-GB" sz="2400" i="0" u="none" strike="noStrike" kern="1200" cap="none" spc="0" normalizeH="0" baseline="0" noProof="0" dirty="0">
                  <a:ln>
                    <a:noFill/>
                  </a:ln>
                  <a:solidFill>
                    <a:schemeClr val="bg1"/>
                  </a:solidFill>
                  <a:effectLst/>
                  <a:uLnTx/>
                  <a:uFillTx/>
                  <a:latin typeface="Montserrat Black" pitchFamily="2" charset="0"/>
                  <a:ea typeface="+mn-ea"/>
                  <a:cs typeface="+mn-cs"/>
                </a:rPr>
                <a:t>Emotional Intelligence</a:t>
              </a:r>
              <a:endParaRPr lang="en-GB" sz="1400" dirty="0">
                <a:solidFill>
                  <a:schemeClr val="bg1"/>
                </a:solidFill>
              </a:endParaRPr>
            </a:p>
          </p:txBody>
        </p:sp>
      </p:grpSp>
      <p:sp>
        <p:nvSpPr>
          <p:cNvPr id="15" name="Rectangle: Rounded Corners 14">
            <a:extLst>
              <a:ext uri="{FF2B5EF4-FFF2-40B4-BE49-F238E27FC236}">
                <a16:creationId xmlns:a16="http://schemas.microsoft.com/office/drawing/2014/main" id="{0E6657EE-EC69-E6E5-495F-3A89BC7FAA15}"/>
              </a:ext>
            </a:extLst>
          </p:cNvPr>
          <p:cNvSpPr/>
          <p:nvPr/>
        </p:nvSpPr>
        <p:spPr>
          <a:xfrm>
            <a:off x="5123184" y="504378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chemeClr val="bg1"/>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4A7741A7-4379-E607-62FA-9909936FE75D}"/>
              </a:ext>
            </a:extLst>
          </p:cNvPr>
          <p:cNvSpPr/>
          <p:nvPr/>
        </p:nvSpPr>
        <p:spPr>
          <a:xfrm>
            <a:off x="2845278" y="4461949"/>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chemeClr val="bg1"/>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B780BD47-AA3C-B0BB-A137-A7C800BAE4DF}"/>
              </a:ext>
            </a:extLst>
          </p:cNvPr>
          <p:cNvSpPr/>
          <p:nvPr/>
        </p:nvSpPr>
        <p:spPr>
          <a:xfrm>
            <a:off x="7389167" y="446194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chemeClr val="bg1"/>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Rounded Corners 19">
            <a:extLst>
              <a:ext uri="{FF2B5EF4-FFF2-40B4-BE49-F238E27FC236}">
                <a16:creationId xmlns:a16="http://schemas.microsoft.com/office/drawing/2014/main" id="{5EFCEAA1-C618-4E85-6E6C-67C2B68152E8}"/>
              </a:ext>
            </a:extLst>
          </p:cNvPr>
          <p:cNvSpPr/>
          <p:nvPr/>
        </p:nvSpPr>
        <p:spPr>
          <a:xfrm>
            <a:off x="9330605"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chemeClr val="bg1"/>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1E02D0CE-18B4-5ACF-3F27-B3C277F43B9D}"/>
              </a:ext>
            </a:extLst>
          </p:cNvPr>
          <p:cNvSpPr/>
          <p:nvPr/>
        </p:nvSpPr>
        <p:spPr>
          <a:xfrm>
            <a:off x="851941"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chemeClr val="bg1"/>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41C9C5F6-8B18-5247-793B-6BF57C607FB4}"/>
              </a:ext>
            </a:extLst>
          </p:cNvPr>
          <p:cNvSpPr/>
          <p:nvPr/>
        </p:nvSpPr>
        <p:spPr>
          <a:xfrm>
            <a:off x="7455877"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79AF2E93-70D7-70E9-1541-54248EFE654B}"/>
              </a:ext>
            </a:extLst>
          </p:cNvPr>
          <p:cNvSpPr/>
          <p:nvPr/>
        </p:nvSpPr>
        <p:spPr>
          <a:xfrm>
            <a:off x="7315200" y="3534510"/>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4DE0FD5-E22E-271F-7AAF-E609AE719A77}"/>
              </a:ext>
            </a:extLst>
          </p:cNvPr>
          <p:cNvSpPr/>
          <p:nvPr/>
        </p:nvSpPr>
        <p:spPr>
          <a:xfrm flipH="1">
            <a:off x="2373923"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94A64339-F9DB-D298-FD0D-E1AAA52284F1}"/>
              </a:ext>
            </a:extLst>
          </p:cNvPr>
          <p:cNvSpPr/>
          <p:nvPr/>
        </p:nvSpPr>
        <p:spPr>
          <a:xfrm flipH="1">
            <a:off x="4079629" y="3587265"/>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90E7B471-9C11-1DF5-2434-E94C85CD6619}"/>
              </a:ext>
            </a:extLst>
          </p:cNvPr>
          <p:cNvSpPr/>
          <p:nvPr/>
        </p:nvSpPr>
        <p:spPr>
          <a:xfrm>
            <a:off x="5956925" y="3640018"/>
            <a:ext cx="92937" cy="1266092"/>
          </a:xfrm>
          <a:custGeom>
            <a:avLst/>
            <a:gdLst>
              <a:gd name="connsiteX0" fmla="*/ 39429 w 92937"/>
              <a:gd name="connsiteY0" fmla="*/ 0 h 1266092"/>
              <a:gd name="connsiteX1" fmla="*/ 92183 w 92937"/>
              <a:gd name="connsiteY1" fmla="*/ 545123 h 1266092"/>
              <a:gd name="connsiteX2" fmla="*/ 4260 w 92937"/>
              <a:gd name="connsiteY2" fmla="*/ 1090246 h 1266092"/>
              <a:gd name="connsiteX3" fmla="*/ 21844 w 92937"/>
              <a:gd name="connsiteY3" fmla="*/ 1266092 h 1266092"/>
            </a:gdLst>
            <a:ahLst/>
            <a:cxnLst>
              <a:cxn ang="0">
                <a:pos x="connsiteX0" y="connsiteY0"/>
              </a:cxn>
              <a:cxn ang="0">
                <a:pos x="connsiteX1" y="connsiteY1"/>
              </a:cxn>
              <a:cxn ang="0">
                <a:pos x="connsiteX2" y="connsiteY2"/>
              </a:cxn>
              <a:cxn ang="0">
                <a:pos x="connsiteX3" y="connsiteY3"/>
              </a:cxn>
            </a:cxnLst>
            <a:rect l="l" t="t" r="r" b="b"/>
            <a:pathLst>
              <a:path w="92937" h="1266092">
                <a:moveTo>
                  <a:pt x="39429" y="0"/>
                </a:moveTo>
                <a:cubicBezTo>
                  <a:pt x="68736" y="181707"/>
                  <a:pt x="98044" y="363415"/>
                  <a:pt x="92183" y="545123"/>
                </a:cubicBezTo>
                <a:cubicBezTo>
                  <a:pt x="86322" y="726831"/>
                  <a:pt x="15983" y="970085"/>
                  <a:pt x="4260" y="1090246"/>
                </a:cubicBezTo>
                <a:cubicBezTo>
                  <a:pt x="-7463" y="1210407"/>
                  <a:pt x="7190" y="1238249"/>
                  <a:pt x="21844" y="1266092"/>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01431BA-AAA9-763A-D60D-B82181C556A7}"/>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10</a:t>
            </a:r>
            <a:endParaRPr lang="en-US" b="1" dirty="0">
              <a:solidFill>
                <a:schemeClr val="bg1"/>
              </a:solidFill>
              <a:latin typeface="Montesrrat"/>
            </a:endParaRPr>
          </a:p>
        </p:txBody>
      </p:sp>
    </p:spTree>
    <p:extLst>
      <p:ext uri="{BB962C8B-B14F-4D97-AF65-F5344CB8AC3E}">
        <p14:creationId xmlns:p14="http://schemas.microsoft.com/office/powerpoint/2010/main" val="192210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1"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par>
                                <p:cTn id="16" presetID="22" presetClass="entr" presetSubtype="1" fill="hold" grpId="0" nodeType="withEffect">
                                  <p:stCondLst>
                                    <p:cond delay="50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grpId="0" nodeType="withEffect">
                                  <p:stCondLst>
                                    <p:cond delay="75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6" grpId="0" animBg="1"/>
      <p:bldP spid="12" grpId="0" animBg="1"/>
      <p:bldP spid="14" grpId="0" animBg="1"/>
      <p:bldP spid="16"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C045CA65-798D-1E9F-7B03-9DD6B8A22AE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1040" y="-12"/>
            <a:ext cx="9049920" cy="6830129"/>
          </a:xfrm>
          <a:prstGeom prst="rect">
            <a:avLst/>
          </a:prstGeom>
        </p:spPr>
      </p:pic>
      <p:sp>
        <p:nvSpPr>
          <p:cNvPr id="3" name="TextBox 2">
            <a:extLst>
              <a:ext uri="{FF2B5EF4-FFF2-40B4-BE49-F238E27FC236}">
                <a16:creationId xmlns:a16="http://schemas.microsoft.com/office/drawing/2014/main" id="{520E0E15-91F2-041E-B899-DB1A2808AAD4}"/>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11</a:t>
            </a:r>
            <a:endParaRPr lang="en-US" b="1" dirty="0">
              <a:solidFill>
                <a:schemeClr val="bg1"/>
              </a:solidFill>
              <a:latin typeface="Montesrrat"/>
            </a:endParaRPr>
          </a:p>
        </p:txBody>
      </p:sp>
    </p:spTree>
    <p:extLst>
      <p:ext uri="{BB962C8B-B14F-4D97-AF65-F5344CB8AC3E}">
        <p14:creationId xmlns:p14="http://schemas.microsoft.com/office/powerpoint/2010/main" val="3827606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F7837A11-D4B4-4870-EBE5-69D0D1A6CB4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0130" y="-26870"/>
            <a:ext cx="6911740" cy="6911740"/>
          </a:xfrm>
          <a:prstGeom prst="rect">
            <a:avLst/>
          </a:prstGeom>
        </p:spPr>
      </p:pic>
      <p:sp>
        <p:nvSpPr>
          <p:cNvPr id="3" name="TextBox 2">
            <a:extLst>
              <a:ext uri="{FF2B5EF4-FFF2-40B4-BE49-F238E27FC236}">
                <a16:creationId xmlns:a16="http://schemas.microsoft.com/office/drawing/2014/main" id="{29888F0A-4FA6-4A02-758F-608494EE7EB3}"/>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12</a:t>
            </a:r>
            <a:endParaRPr lang="en-US" b="1" dirty="0">
              <a:solidFill>
                <a:schemeClr val="bg1"/>
              </a:solidFill>
              <a:latin typeface="Montesrrat"/>
            </a:endParaRPr>
          </a:p>
        </p:txBody>
      </p:sp>
    </p:spTree>
    <p:extLst>
      <p:ext uri="{BB962C8B-B14F-4D97-AF65-F5344CB8AC3E}">
        <p14:creationId xmlns:p14="http://schemas.microsoft.com/office/powerpoint/2010/main" val="1987610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2" name="Google Shape;442;p23">
            <a:extLst>
              <a:ext uri="{FF2B5EF4-FFF2-40B4-BE49-F238E27FC236}">
                <a16:creationId xmlns:a16="http://schemas.microsoft.com/office/drawing/2014/main" id="{2B10D205-13C2-5973-DFF8-E6287C6576D8}"/>
              </a:ext>
            </a:extLst>
          </p:cNvPr>
          <p:cNvSpPr/>
          <p:nvPr/>
        </p:nvSpPr>
        <p:spPr>
          <a:xfrm>
            <a:off x="675133" y="1874288"/>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108330"/>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Components of Emotional Intelligence</a:t>
            </a:r>
          </a:p>
        </p:txBody>
      </p:sp>
      <p:grpSp>
        <p:nvGrpSpPr>
          <p:cNvPr id="5" name="Group 4">
            <a:extLst>
              <a:ext uri="{FF2B5EF4-FFF2-40B4-BE49-F238E27FC236}">
                <a16:creationId xmlns:a16="http://schemas.microsoft.com/office/drawing/2014/main" id="{83A02242-938D-D6F8-8512-97F704A68287}"/>
              </a:ext>
            </a:extLst>
          </p:cNvPr>
          <p:cNvGrpSpPr/>
          <p:nvPr/>
        </p:nvGrpSpPr>
        <p:grpSpPr>
          <a:xfrm>
            <a:off x="4799194" y="2142512"/>
            <a:ext cx="2533591" cy="1321660"/>
            <a:chOff x="508547" y="2951402"/>
            <a:chExt cx="2533591" cy="1321660"/>
          </a:xfrm>
          <a:solidFill>
            <a:srgbClr val="1869A6"/>
          </a:solidFill>
        </p:grpSpPr>
        <p:sp>
          <p:nvSpPr>
            <p:cNvPr id="4" name="Rectangle: Rounded Corners 3">
              <a:extLst>
                <a:ext uri="{FF2B5EF4-FFF2-40B4-BE49-F238E27FC236}">
                  <a16:creationId xmlns:a16="http://schemas.microsoft.com/office/drawing/2014/main" id="{5D94FD0B-B302-6B4F-BCBB-CEBD269B56C3}"/>
                </a:ext>
              </a:extLst>
            </p:cNvPr>
            <p:cNvSpPr/>
            <p:nvPr/>
          </p:nvSpPr>
          <p:spPr>
            <a:xfrm>
              <a:off x="508547" y="2951402"/>
              <a:ext cx="2533591" cy="1321660"/>
            </a:xfrm>
            <a:custGeom>
              <a:avLst/>
              <a:gdLst>
                <a:gd name="connsiteX0" fmla="*/ 0 w 2533591"/>
                <a:gd name="connsiteY0" fmla="*/ 220281 h 1321660"/>
                <a:gd name="connsiteX1" fmla="*/ 220281 w 2533591"/>
                <a:gd name="connsiteY1" fmla="*/ 0 h 1321660"/>
                <a:gd name="connsiteX2" fmla="*/ 2313310 w 2533591"/>
                <a:gd name="connsiteY2" fmla="*/ 0 h 1321660"/>
                <a:gd name="connsiteX3" fmla="*/ 2533591 w 2533591"/>
                <a:gd name="connsiteY3" fmla="*/ 220281 h 1321660"/>
                <a:gd name="connsiteX4" fmla="*/ 2533591 w 2533591"/>
                <a:gd name="connsiteY4" fmla="*/ 1101379 h 1321660"/>
                <a:gd name="connsiteX5" fmla="*/ 2313310 w 2533591"/>
                <a:gd name="connsiteY5" fmla="*/ 1321660 h 1321660"/>
                <a:gd name="connsiteX6" fmla="*/ 220281 w 2533591"/>
                <a:gd name="connsiteY6" fmla="*/ 1321660 h 1321660"/>
                <a:gd name="connsiteX7" fmla="*/ 0 w 2533591"/>
                <a:gd name="connsiteY7" fmla="*/ 1101379 h 1321660"/>
                <a:gd name="connsiteX8" fmla="*/ 0 w 2533591"/>
                <a:gd name="connsiteY8" fmla="*/ 220281 h 13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591" h="1321660" fill="none" extrusionOk="0">
                  <a:moveTo>
                    <a:pt x="0" y="220281"/>
                  </a:moveTo>
                  <a:cubicBezTo>
                    <a:pt x="-2251" y="108917"/>
                    <a:pt x="104365" y="10705"/>
                    <a:pt x="220281" y="0"/>
                  </a:cubicBezTo>
                  <a:cubicBezTo>
                    <a:pt x="1209774" y="110934"/>
                    <a:pt x="1606178" y="140386"/>
                    <a:pt x="2313310" y="0"/>
                  </a:cubicBezTo>
                  <a:cubicBezTo>
                    <a:pt x="2437014" y="17625"/>
                    <a:pt x="2555262" y="93280"/>
                    <a:pt x="2533591" y="220281"/>
                  </a:cubicBezTo>
                  <a:cubicBezTo>
                    <a:pt x="2480179" y="577965"/>
                    <a:pt x="2467614" y="829653"/>
                    <a:pt x="2533591" y="1101379"/>
                  </a:cubicBezTo>
                  <a:cubicBezTo>
                    <a:pt x="2550051" y="1234190"/>
                    <a:pt x="2431546" y="1331603"/>
                    <a:pt x="2313310" y="1321660"/>
                  </a:cubicBezTo>
                  <a:cubicBezTo>
                    <a:pt x="1907873" y="1452037"/>
                    <a:pt x="587814" y="1175329"/>
                    <a:pt x="220281" y="1321660"/>
                  </a:cubicBezTo>
                  <a:cubicBezTo>
                    <a:pt x="87221" y="1327941"/>
                    <a:pt x="2849" y="1222623"/>
                    <a:pt x="0" y="1101379"/>
                  </a:cubicBezTo>
                  <a:cubicBezTo>
                    <a:pt x="29590" y="735273"/>
                    <a:pt x="-74603" y="438209"/>
                    <a:pt x="0" y="220281"/>
                  </a:cubicBezTo>
                  <a:close/>
                </a:path>
                <a:path w="2533591" h="1321660" stroke="0" extrusionOk="0">
                  <a:moveTo>
                    <a:pt x="0" y="220281"/>
                  </a:moveTo>
                  <a:cubicBezTo>
                    <a:pt x="-1752" y="101697"/>
                    <a:pt x="94968" y="-1509"/>
                    <a:pt x="220281" y="0"/>
                  </a:cubicBezTo>
                  <a:cubicBezTo>
                    <a:pt x="1025758" y="-60713"/>
                    <a:pt x="1341873" y="61072"/>
                    <a:pt x="2313310" y="0"/>
                  </a:cubicBezTo>
                  <a:cubicBezTo>
                    <a:pt x="2414015" y="7003"/>
                    <a:pt x="2529113" y="103918"/>
                    <a:pt x="2533591" y="220281"/>
                  </a:cubicBezTo>
                  <a:cubicBezTo>
                    <a:pt x="2464159" y="539293"/>
                    <a:pt x="2568564" y="759422"/>
                    <a:pt x="2533591" y="1101379"/>
                  </a:cubicBezTo>
                  <a:cubicBezTo>
                    <a:pt x="2549231" y="1208172"/>
                    <a:pt x="2439064" y="1321930"/>
                    <a:pt x="2313310" y="1321660"/>
                  </a:cubicBezTo>
                  <a:cubicBezTo>
                    <a:pt x="1268837" y="1247889"/>
                    <a:pt x="641532" y="1165777"/>
                    <a:pt x="220281" y="1321660"/>
                  </a:cubicBezTo>
                  <a:cubicBezTo>
                    <a:pt x="120516" y="1324835"/>
                    <a:pt x="-19679" y="1214056"/>
                    <a:pt x="0" y="1101379"/>
                  </a:cubicBezTo>
                  <a:cubicBezTo>
                    <a:pt x="-56538" y="751270"/>
                    <a:pt x="-45723" y="492132"/>
                    <a:pt x="0" y="220281"/>
                  </a:cubicBezTo>
                  <a:close/>
                </a:path>
              </a:pathLst>
            </a:custGeom>
            <a:solidFill>
              <a:srgbClr val="379A5B"/>
            </a:solidFill>
            <a:ln>
              <a:solidFill>
                <a:schemeClr val="tx1">
                  <a:lumMod val="75000"/>
                </a:schemeClr>
              </a:solidFill>
              <a:extLst>
                <a:ext uri="{C807C97D-BFC1-408E-A445-0C87EB9F89A2}">
                  <ask:lineSketchStyleProps xmlns:ask="http://schemas.microsoft.com/office/drawing/2018/sketchyshapes" sd="98176570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F9B7B4A-4AB2-1BAC-D012-EC1FE0463901}"/>
                </a:ext>
              </a:extLst>
            </p:cNvPr>
            <p:cNvSpPr txBox="1"/>
            <p:nvPr/>
          </p:nvSpPr>
          <p:spPr>
            <a:xfrm>
              <a:off x="665050" y="3239306"/>
              <a:ext cx="2189988" cy="830997"/>
            </a:xfrm>
            <a:prstGeom prst="rect">
              <a:avLst/>
            </a:prstGeom>
            <a:noFill/>
          </p:spPr>
          <p:txBody>
            <a:bodyPr wrap="square">
              <a:spAutoFit/>
            </a:bodyPr>
            <a:lstStyle/>
            <a:p>
              <a:pPr algn="ctr"/>
              <a:r>
                <a:rPr kumimoji="0" lang="en-GB" sz="2400" i="0" u="none" strike="noStrike" kern="1200" cap="none" spc="0" normalizeH="0" baseline="0" noProof="0" dirty="0">
                  <a:ln>
                    <a:noFill/>
                  </a:ln>
                  <a:solidFill>
                    <a:schemeClr val="bg1"/>
                  </a:solidFill>
                  <a:effectLst/>
                  <a:uLnTx/>
                  <a:uFillTx/>
                  <a:latin typeface="Montserrat Black" pitchFamily="2" charset="0"/>
                  <a:ea typeface="+mn-ea"/>
                  <a:cs typeface="+mn-cs"/>
                </a:rPr>
                <a:t>Emotional Intelligence</a:t>
              </a:r>
              <a:endParaRPr lang="en-GB" sz="1400" dirty="0">
                <a:solidFill>
                  <a:schemeClr val="bg1"/>
                </a:solidFill>
              </a:endParaRPr>
            </a:p>
          </p:txBody>
        </p:sp>
      </p:grpSp>
      <p:sp>
        <p:nvSpPr>
          <p:cNvPr id="15" name="Rectangle: Rounded Corners 14">
            <a:extLst>
              <a:ext uri="{FF2B5EF4-FFF2-40B4-BE49-F238E27FC236}">
                <a16:creationId xmlns:a16="http://schemas.microsoft.com/office/drawing/2014/main" id="{0E6657EE-EC69-E6E5-495F-3A89BC7FAA15}"/>
              </a:ext>
            </a:extLst>
          </p:cNvPr>
          <p:cNvSpPr/>
          <p:nvPr/>
        </p:nvSpPr>
        <p:spPr>
          <a:xfrm>
            <a:off x="5123184" y="504378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chemeClr val="bg1"/>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3FD15091-24D9-5941-450D-FE9CB9B23B25}"/>
              </a:ext>
            </a:extLst>
          </p:cNvPr>
          <p:cNvGrpSpPr/>
          <p:nvPr/>
        </p:nvGrpSpPr>
        <p:grpSpPr>
          <a:xfrm>
            <a:off x="2845278" y="4461949"/>
            <a:ext cx="1862286" cy="1093244"/>
            <a:chOff x="2845278" y="4461949"/>
            <a:chExt cx="1862286" cy="1093244"/>
          </a:xfrm>
          <a:solidFill>
            <a:schemeClr val="bg1"/>
          </a:solidFill>
        </p:grpSpPr>
        <p:sp>
          <p:nvSpPr>
            <p:cNvPr id="8" name="TextBox 7">
              <a:extLst>
                <a:ext uri="{FF2B5EF4-FFF2-40B4-BE49-F238E27FC236}">
                  <a16:creationId xmlns:a16="http://schemas.microsoft.com/office/drawing/2014/main" id="{2D5E9C52-E863-48C2-328F-218364459F2F}"/>
                </a:ext>
              </a:extLst>
            </p:cNvPr>
            <p:cNvSpPr txBox="1"/>
            <p:nvPr/>
          </p:nvSpPr>
          <p:spPr>
            <a:xfrm>
              <a:off x="3368842" y="4906110"/>
              <a:ext cx="878305" cy="369332"/>
            </a:xfrm>
            <a:prstGeom prst="rect">
              <a:avLst/>
            </a:prstGeom>
            <a:grpFill/>
          </p:spPr>
          <p:txBody>
            <a:bodyPr wrap="square" rtlCol="0">
              <a:spAutoFit/>
            </a:bodyPr>
            <a:lstStyle/>
            <a:p>
              <a:r>
                <a:rPr lang="en-GB" dirty="0"/>
                <a:t>L</a:t>
              </a:r>
              <a:endParaRPr lang="en-US" dirty="0"/>
            </a:p>
          </p:txBody>
        </p:sp>
        <p:sp>
          <p:nvSpPr>
            <p:cNvPr id="17" name="Rectangle: Rounded Corners 16">
              <a:extLst>
                <a:ext uri="{FF2B5EF4-FFF2-40B4-BE49-F238E27FC236}">
                  <a16:creationId xmlns:a16="http://schemas.microsoft.com/office/drawing/2014/main" id="{4A7741A7-4379-E607-62FA-9909936FE75D}"/>
                </a:ext>
              </a:extLst>
            </p:cNvPr>
            <p:cNvSpPr/>
            <p:nvPr/>
          </p:nvSpPr>
          <p:spPr>
            <a:xfrm>
              <a:off x="2845278" y="4461949"/>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grp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Rectangle: Rounded Corners 17">
            <a:extLst>
              <a:ext uri="{FF2B5EF4-FFF2-40B4-BE49-F238E27FC236}">
                <a16:creationId xmlns:a16="http://schemas.microsoft.com/office/drawing/2014/main" id="{B780BD47-AA3C-B0BB-A137-A7C800BAE4DF}"/>
              </a:ext>
            </a:extLst>
          </p:cNvPr>
          <p:cNvSpPr/>
          <p:nvPr/>
        </p:nvSpPr>
        <p:spPr>
          <a:xfrm>
            <a:off x="7389167" y="446194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chemeClr val="bg1"/>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Rounded Corners 19">
            <a:extLst>
              <a:ext uri="{FF2B5EF4-FFF2-40B4-BE49-F238E27FC236}">
                <a16:creationId xmlns:a16="http://schemas.microsoft.com/office/drawing/2014/main" id="{5EFCEAA1-C618-4E85-6E6C-67C2B68152E8}"/>
              </a:ext>
            </a:extLst>
          </p:cNvPr>
          <p:cNvSpPr/>
          <p:nvPr/>
        </p:nvSpPr>
        <p:spPr>
          <a:xfrm>
            <a:off x="9330605"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chemeClr val="bg1"/>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1E02D0CE-18B4-5ACF-3F27-B3C277F43B9D}"/>
              </a:ext>
            </a:extLst>
          </p:cNvPr>
          <p:cNvSpPr/>
          <p:nvPr/>
        </p:nvSpPr>
        <p:spPr>
          <a:xfrm>
            <a:off x="851941"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chemeClr val="bg1"/>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41C9C5F6-8B18-5247-793B-6BF57C607FB4}"/>
              </a:ext>
            </a:extLst>
          </p:cNvPr>
          <p:cNvSpPr/>
          <p:nvPr/>
        </p:nvSpPr>
        <p:spPr>
          <a:xfrm>
            <a:off x="7455877"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79AF2E93-70D7-70E9-1541-54248EFE654B}"/>
              </a:ext>
            </a:extLst>
          </p:cNvPr>
          <p:cNvSpPr/>
          <p:nvPr/>
        </p:nvSpPr>
        <p:spPr>
          <a:xfrm>
            <a:off x="7315200" y="3534510"/>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4DE0FD5-E22E-271F-7AAF-E609AE719A77}"/>
              </a:ext>
            </a:extLst>
          </p:cNvPr>
          <p:cNvSpPr/>
          <p:nvPr/>
        </p:nvSpPr>
        <p:spPr>
          <a:xfrm flipH="1">
            <a:off x="2373923"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94A64339-F9DB-D298-FD0D-E1AAA52284F1}"/>
              </a:ext>
            </a:extLst>
          </p:cNvPr>
          <p:cNvSpPr/>
          <p:nvPr/>
        </p:nvSpPr>
        <p:spPr>
          <a:xfrm flipH="1">
            <a:off x="4079629" y="3587265"/>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90E7B471-9C11-1DF5-2434-E94C85CD6619}"/>
              </a:ext>
            </a:extLst>
          </p:cNvPr>
          <p:cNvSpPr/>
          <p:nvPr/>
        </p:nvSpPr>
        <p:spPr>
          <a:xfrm>
            <a:off x="5956925" y="3640018"/>
            <a:ext cx="92937" cy="1266092"/>
          </a:xfrm>
          <a:custGeom>
            <a:avLst/>
            <a:gdLst>
              <a:gd name="connsiteX0" fmla="*/ 39429 w 92937"/>
              <a:gd name="connsiteY0" fmla="*/ 0 h 1266092"/>
              <a:gd name="connsiteX1" fmla="*/ 92183 w 92937"/>
              <a:gd name="connsiteY1" fmla="*/ 545123 h 1266092"/>
              <a:gd name="connsiteX2" fmla="*/ 4260 w 92937"/>
              <a:gd name="connsiteY2" fmla="*/ 1090246 h 1266092"/>
              <a:gd name="connsiteX3" fmla="*/ 21844 w 92937"/>
              <a:gd name="connsiteY3" fmla="*/ 1266092 h 1266092"/>
            </a:gdLst>
            <a:ahLst/>
            <a:cxnLst>
              <a:cxn ang="0">
                <a:pos x="connsiteX0" y="connsiteY0"/>
              </a:cxn>
              <a:cxn ang="0">
                <a:pos x="connsiteX1" y="connsiteY1"/>
              </a:cxn>
              <a:cxn ang="0">
                <a:pos x="connsiteX2" y="connsiteY2"/>
              </a:cxn>
              <a:cxn ang="0">
                <a:pos x="connsiteX3" y="connsiteY3"/>
              </a:cxn>
            </a:cxnLst>
            <a:rect l="l" t="t" r="r" b="b"/>
            <a:pathLst>
              <a:path w="92937" h="1266092">
                <a:moveTo>
                  <a:pt x="39429" y="0"/>
                </a:moveTo>
                <a:cubicBezTo>
                  <a:pt x="68736" y="181707"/>
                  <a:pt x="98044" y="363415"/>
                  <a:pt x="92183" y="545123"/>
                </a:cubicBezTo>
                <a:cubicBezTo>
                  <a:pt x="86322" y="726831"/>
                  <a:pt x="15983" y="970085"/>
                  <a:pt x="4260" y="1090246"/>
                </a:cubicBezTo>
                <a:cubicBezTo>
                  <a:pt x="-7463" y="1210407"/>
                  <a:pt x="7190" y="1238249"/>
                  <a:pt x="21844" y="1266092"/>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A4E3D66-3B97-6013-9490-517DAE6D28B3}"/>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13</a:t>
            </a:r>
            <a:endParaRPr lang="en-US" b="1" dirty="0">
              <a:solidFill>
                <a:schemeClr val="bg1"/>
              </a:solidFill>
              <a:latin typeface="Montesrrat"/>
            </a:endParaRPr>
          </a:p>
        </p:txBody>
      </p:sp>
    </p:spTree>
    <p:extLst>
      <p:ext uri="{BB962C8B-B14F-4D97-AF65-F5344CB8AC3E}">
        <p14:creationId xmlns:p14="http://schemas.microsoft.com/office/powerpoint/2010/main" val="791756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3A2BC3D-2367-5ADF-3A19-FFF4A6D07CC9}"/>
              </a:ext>
            </a:extLst>
          </p:cNvPr>
          <p:cNvSpPr/>
          <p:nvPr/>
        </p:nvSpPr>
        <p:spPr>
          <a:xfrm>
            <a:off x="851940" y="2908786"/>
            <a:ext cx="3855600" cy="1922400"/>
          </a:xfrm>
          <a:custGeom>
            <a:avLst/>
            <a:gdLst>
              <a:gd name="connsiteX0" fmla="*/ 0 w 3855600"/>
              <a:gd name="connsiteY0" fmla="*/ 961200 h 1922400"/>
              <a:gd name="connsiteX1" fmla="*/ 961200 w 3855600"/>
              <a:gd name="connsiteY1" fmla="*/ 0 h 1922400"/>
              <a:gd name="connsiteX2" fmla="*/ 1644264 w 3855600"/>
              <a:gd name="connsiteY2" fmla="*/ 0 h 1922400"/>
              <a:gd name="connsiteX3" fmla="*/ 2288664 w 3855600"/>
              <a:gd name="connsiteY3" fmla="*/ 0 h 1922400"/>
              <a:gd name="connsiteX4" fmla="*/ 2894400 w 3855600"/>
              <a:gd name="connsiteY4" fmla="*/ 0 h 1922400"/>
              <a:gd name="connsiteX5" fmla="*/ 3855600 w 3855600"/>
              <a:gd name="connsiteY5" fmla="*/ 961200 h 1922400"/>
              <a:gd name="connsiteX6" fmla="*/ 3855600 w 3855600"/>
              <a:gd name="connsiteY6" fmla="*/ 961200 h 1922400"/>
              <a:gd name="connsiteX7" fmla="*/ 2894400 w 3855600"/>
              <a:gd name="connsiteY7" fmla="*/ 1922400 h 1922400"/>
              <a:gd name="connsiteX8" fmla="*/ 2230668 w 3855600"/>
              <a:gd name="connsiteY8" fmla="*/ 1922400 h 1922400"/>
              <a:gd name="connsiteX9" fmla="*/ 1547604 w 3855600"/>
              <a:gd name="connsiteY9" fmla="*/ 1922400 h 1922400"/>
              <a:gd name="connsiteX10" fmla="*/ 961200 w 3855600"/>
              <a:gd name="connsiteY10" fmla="*/ 1922400 h 1922400"/>
              <a:gd name="connsiteX11" fmla="*/ 0 w 3855600"/>
              <a:gd name="connsiteY11" fmla="*/ 961200 h 19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5600" h="1922400" fill="none" extrusionOk="0">
                <a:moveTo>
                  <a:pt x="0" y="961200"/>
                </a:moveTo>
                <a:cubicBezTo>
                  <a:pt x="6357" y="408692"/>
                  <a:pt x="412623" y="23156"/>
                  <a:pt x="961200" y="0"/>
                </a:cubicBezTo>
                <a:cubicBezTo>
                  <a:pt x="1291668" y="-7522"/>
                  <a:pt x="1478750" y="6541"/>
                  <a:pt x="1644264" y="0"/>
                </a:cubicBezTo>
                <a:cubicBezTo>
                  <a:pt x="1809778" y="-6541"/>
                  <a:pt x="2017022" y="31984"/>
                  <a:pt x="2288664" y="0"/>
                </a:cubicBezTo>
                <a:cubicBezTo>
                  <a:pt x="2560306" y="-31984"/>
                  <a:pt x="2666901" y="-17013"/>
                  <a:pt x="2894400" y="0"/>
                </a:cubicBezTo>
                <a:cubicBezTo>
                  <a:pt x="3430543" y="-24328"/>
                  <a:pt x="3838725" y="442803"/>
                  <a:pt x="3855600" y="961200"/>
                </a:cubicBezTo>
                <a:lnTo>
                  <a:pt x="3855600" y="961200"/>
                </a:lnTo>
                <a:cubicBezTo>
                  <a:pt x="3804364" y="1390863"/>
                  <a:pt x="3362950" y="1924382"/>
                  <a:pt x="2894400" y="1922400"/>
                </a:cubicBezTo>
                <a:cubicBezTo>
                  <a:pt x="2725291" y="1890826"/>
                  <a:pt x="2454581" y="1889761"/>
                  <a:pt x="2230668" y="1922400"/>
                </a:cubicBezTo>
                <a:cubicBezTo>
                  <a:pt x="2006755" y="1955039"/>
                  <a:pt x="1730176" y="1936741"/>
                  <a:pt x="1547604" y="1922400"/>
                </a:cubicBezTo>
                <a:cubicBezTo>
                  <a:pt x="1365032" y="1908059"/>
                  <a:pt x="1173428" y="1943468"/>
                  <a:pt x="961200" y="1922400"/>
                </a:cubicBezTo>
                <a:cubicBezTo>
                  <a:pt x="390939" y="1999307"/>
                  <a:pt x="-5780" y="1551060"/>
                  <a:pt x="0" y="961200"/>
                </a:cubicBezTo>
                <a:close/>
              </a:path>
              <a:path w="3855600" h="1922400" stroke="0" extrusionOk="0">
                <a:moveTo>
                  <a:pt x="0" y="961200"/>
                </a:moveTo>
                <a:cubicBezTo>
                  <a:pt x="49055" y="546770"/>
                  <a:pt x="350580" y="-59471"/>
                  <a:pt x="961200" y="0"/>
                </a:cubicBezTo>
                <a:cubicBezTo>
                  <a:pt x="1229369" y="9731"/>
                  <a:pt x="1429249" y="259"/>
                  <a:pt x="1644264" y="0"/>
                </a:cubicBezTo>
                <a:cubicBezTo>
                  <a:pt x="1859279" y="-259"/>
                  <a:pt x="2005638" y="-23540"/>
                  <a:pt x="2250000" y="0"/>
                </a:cubicBezTo>
                <a:cubicBezTo>
                  <a:pt x="2494362" y="23540"/>
                  <a:pt x="2674759" y="-552"/>
                  <a:pt x="2894400" y="0"/>
                </a:cubicBezTo>
                <a:cubicBezTo>
                  <a:pt x="3502023" y="18891"/>
                  <a:pt x="3959791" y="352767"/>
                  <a:pt x="3855600" y="961200"/>
                </a:cubicBezTo>
                <a:lnTo>
                  <a:pt x="3855600" y="961200"/>
                </a:lnTo>
                <a:cubicBezTo>
                  <a:pt x="3879380" y="1380719"/>
                  <a:pt x="3317552" y="1851160"/>
                  <a:pt x="2894400" y="1922400"/>
                </a:cubicBezTo>
                <a:cubicBezTo>
                  <a:pt x="2587177" y="1895571"/>
                  <a:pt x="2465398" y="1929930"/>
                  <a:pt x="2269332" y="1922400"/>
                </a:cubicBezTo>
                <a:cubicBezTo>
                  <a:pt x="2073266" y="1914870"/>
                  <a:pt x="1849978" y="1930904"/>
                  <a:pt x="1663596" y="1922400"/>
                </a:cubicBezTo>
                <a:cubicBezTo>
                  <a:pt x="1477214" y="1913896"/>
                  <a:pt x="1201795" y="1936389"/>
                  <a:pt x="961200" y="1922400"/>
                </a:cubicBezTo>
                <a:cubicBezTo>
                  <a:pt x="346218" y="1870530"/>
                  <a:pt x="88361" y="1449791"/>
                  <a:pt x="0" y="961200"/>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Google Shape;442;p23">
            <a:extLst>
              <a:ext uri="{FF2B5EF4-FFF2-40B4-BE49-F238E27FC236}">
                <a16:creationId xmlns:a16="http://schemas.microsoft.com/office/drawing/2014/main" id="{2B10D205-13C2-5973-DFF8-E6287C6576D8}"/>
              </a:ext>
            </a:extLst>
          </p:cNvPr>
          <p:cNvSpPr/>
          <p:nvPr/>
        </p:nvSpPr>
        <p:spPr>
          <a:xfrm>
            <a:off x="675133" y="1851141"/>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085183"/>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Components of Emotional Intelligence</a:t>
            </a:r>
          </a:p>
        </p:txBody>
      </p:sp>
      <p:sp>
        <p:nvSpPr>
          <p:cNvPr id="9" name="TextBox 8">
            <a:extLst>
              <a:ext uri="{FF2B5EF4-FFF2-40B4-BE49-F238E27FC236}">
                <a16:creationId xmlns:a16="http://schemas.microsoft.com/office/drawing/2014/main" id="{DBF37A21-FEA5-FED5-F3C9-1856AB7CC05E}"/>
              </a:ext>
            </a:extLst>
          </p:cNvPr>
          <p:cNvSpPr txBox="1"/>
          <p:nvPr/>
        </p:nvSpPr>
        <p:spPr>
          <a:xfrm>
            <a:off x="613287" y="3269822"/>
            <a:ext cx="4332907"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Awareness</a:t>
            </a:r>
            <a:endParaRPr kumimoji="0" lang="en-US" sz="4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sp>
        <p:nvSpPr>
          <p:cNvPr id="5" name="TextBox 4">
            <a:extLst>
              <a:ext uri="{FF2B5EF4-FFF2-40B4-BE49-F238E27FC236}">
                <a16:creationId xmlns:a16="http://schemas.microsoft.com/office/drawing/2014/main" id="{006BF13F-2437-A9BD-FB76-7A57982FFC97}"/>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14</a:t>
            </a:r>
            <a:endParaRPr lang="en-US" b="1" dirty="0">
              <a:solidFill>
                <a:schemeClr val="bg1"/>
              </a:solidFill>
              <a:latin typeface="Montesrrat"/>
            </a:endParaRPr>
          </a:p>
        </p:txBody>
      </p:sp>
    </p:spTree>
    <p:extLst>
      <p:ext uri="{BB962C8B-B14F-4D97-AF65-F5344CB8AC3E}">
        <p14:creationId xmlns:p14="http://schemas.microsoft.com/office/powerpoint/2010/main" val="964202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15" name="Picture 14" descr="A colorful flower with different colored circles&#10;&#10;Description automatically generated with medium confidence">
            <a:extLst>
              <a:ext uri="{FF2B5EF4-FFF2-40B4-BE49-F238E27FC236}">
                <a16:creationId xmlns:a16="http://schemas.microsoft.com/office/drawing/2014/main" id="{CD19E3FF-F923-AE7A-DA81-C3F7DACDEEB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0266" y="1839505"/>
            <a:ext cx="4474634" cy="4535205"/>
          </a:xfrm>
          <a:prstGeom prst="rect">
            <a:avLst/>
          </a:prstGeom>
        </p:spPr>
      </p:pic>
      <p:pic>
        <p:nvPicPr>
          <p:cNvPr id="16" name="Picture 15">
            <a:extLst>
              <a:ext uri="{FF2B5EF4-FFF2-40B4-BE49-F238E27FC236}">
                <a16:creationId xmlns:a16="http://schemas.microsoft.com/office/drawing/2014/main" id="{4245F95F-9E73-E193-C195-C3591800B9F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629401" y="1637949"/>
            <a:ext cx="4672514" cy="4736761"/>
          </a:xfrm>
          <a:prstGeom prst="rect">
            <a:avLst/>
          </a:prstGeom>
        </p:spPr>
      </p:pic>
      <p:sp>
        <p:nvSpPr>
          <p:cNvPr id="17" name="Google Shape;442;p23">
            <a:extLst>
              <a:ext uri="{FF2B5EF4-FFF2-40B4-BE49-F238E27FC236}">
                <a16:creationId xmlns:a16="http://schemas.microsoft.com/office/drawing/2014/main" id="{07CF2828-DE8F-C2C7-DDCE-46EB4CD7A979}"/>
              </a:ext>
            </a:extLst>
          </p:cNvPr>
          <p:cNvSpPr/>
          <p:nvPr/>
        </p:nvSpPr>
        <p:spPr>
          <a:xfrm>
            <a:off x="562243" y="1849712"/>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TextBox 17">
            <a:extLst>
              <a:ext uri="{FF2B5EF4-FFF2-40B4-BE49-F238E27FC236}">
                <a16:creationId xmlns:a16="http://schemas.microsoft.com/office/drawing/2014/main" id="{791E8562-00E8-5448-4CF2-8DAEF1016580}"/>
              </a:ext>
            </a:extLst>
          </p:cNvPr>
          <p:cNvSpPr txBox="1"/>
          <p:nvPr/>
        </p:nvSpPr>
        <p:spPr>
          <a:xfrm>
            <a:off x="447549" y="1083754"/>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What are Emotions? How Do You Feel?</a:t>
            </a:r>
          </a:p>
        </p:txBody>
      </p:sp>
      <p:sp>
        <p:nvSpPr>
          <p:cNvPr id="7" name="TextBox 6">
            <a:extLst>
              <a:ext uri="{FF2B5EF4-FFF2-40B4-BE49-F238E27FC236}">
                <a16:creationId xmlns:a16="http://schemas.microsoft.com/office/drawing/2014/main" id="{0F61F779-0518-0515-51C7-78D32ADB6C18}"/>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15</a:t>
            </a:r>
            <a:endParaRPr lang="en-US" b="1" dirty="0">
              <a:solidFill>
                <a:schemeClr val="bg1"/>
              </a:solidFill>
              <a:latin typeface="Montesrrat"/>
            </a:endParaRPr>
          </a:p>
        </p:txBody>
      </p:sp>
    </p:spTree>
    <p:extLst>
      <p:ext uri="{BB962C8B-B14F-4D97-AF65-F5344CB8AC3E}">
        <p14:creationId xmlns:p14="http://schemas.microsoft.com/office/powerpoint/2010/main" val="1530226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5506E-5D73-E0A0-8007-DF1BD697989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BB4944B9-A717-1035-14C8-B144E82B0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132" y="1047749"/>
            <a:ext cx="8998868" cy="521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167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2" name="Google Shape;442;p23">
            <a:extLst>
              <a:ext uri="{FF2B5EF4-FFF2-40B4-BE49-F238E27FC236}">
                <a16:creationId xmlns:a16="http://schemas.microsoft.com/office/drawing/2014/main" id="{2B10D205-13C2-5973-DFF8-E6287C6576D8}"/>
              </a:ext>
            </a:extLst>
          </p:cNvPr>
          <p:cNvSpPr/>
          <p:nvPr/>
        </p:nvSpPr>
        <p:spPr>
          <a:xfrm>
            <a:off x="675133" y="1839565"/>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073607"/>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Components of Emotional Intelligence</a:t>
            </a:r>
          </a:p>
        </p:txBody>
      </p:sp>
      <p:grpSp>
        <p:nvGrpSpPr>
          <p:cNvPr id="5" name="Group 4">
            <a:extLst>
              <a:ext uri="{FF2B5EF4-FFF2-40B4-BE49-F238E27FC236}">
                <a16:creationId xmlns:a16="http://schemas.microsoft.com/office/drawing/2014/main" id="{83A02242-938D-D6F8-8512-97F704A68287}"/>
              </a:ext>
            </a:extLst>
          </p:cNvPr>
          <p:cNvGrpSpPr/>
          <p:nvPr/>
        </p:nvGrpSpPr>
        <p:grpSpPr>
          <a:xfrm>
            <a:off x="4799194" y="2142512"/>
            <a:ext cx="2533591" cy="1321660"/>
            <a:chOff x="508547" y="2951402"/>
            <a:chExt cx="2533591" cy="1321660"/>
          </a:xfrm>
        </p:grpSpPr>
        <p:sp>
          <p:nvSpPr>
            <p:cNvPr id="4" name="Rectangle: Rounded Corners 3">
              <a:extLst>
                <a:ext uri="{FF2B5EF4-FFF2-40B4-BE49-F238E27FC236}">
                  <a16:creationId xmlns:a16="http://schemas.microsoft.com/office/drawing/2014/main" id="{5D94FD0B-B302-6B4F-BCBB-CEBD269B56C3}"/>
                </a:ext>
              </a:extLst>
            </p:cNvPr>
            <p:cNvSpPr/>
            <p:nvPr/>
          </p:nvSpPr>
          <p:spPr>
            <a:xfrm>
              <a:off x="508547" y="2951402"/>
              <a:ext cx="2533591" cy="1321660"/>
            </a:xfrm>
            <a:custGeom>
              <a:avLst/>
              <a:gdLst>
                <a:gd name="connsiteX0" fmla="*/ 0 w 2533591"/>
                <a:gd name="connsiteY0" fmla="*/ 220281 h 1321660"/>
                <a:gd name="connsiteX1" fmla="*/ 220281 w 2533591"/>
                <a:gd name="connsiteY1" fmla="*/ 0 h 1321660"/>
                <a:gd name="connsiteX2" fmla="*/ 2313310 w 2533591"/>
                <a:gd name="connsiteY2" fmla="*/ 0 h 1321660"/>
                <a:gd name="connsiteX3" fmla="*/ 2533591 w 2533591"/>
                <a:gd name="connsiteY3" fmla="*/ 220281 h 1321660"/>
                <a:gd name="connsiteX4" fmla="*/ 2533591 w 2533591"/>
                <a:gd name="connsiteY4" fmla="*/ 1101379 h 1321660"/>
                <a:gd name="connsiteX5" fmla="*/ 2313310 w 2533591"/>
                <a:gd name="connsiteY5" fmla="*/ 1321660 h 1321660"/>
                <a:gd name="connsiteX6" fmla="*/ 220281 w 2533591"/>
                <a:gd name="connsiteY6" fmla="*/ 1321660 h 1321660"/>
                <a:gd name="connsiteX7" fmla="*/ 0 w 2533591"/>
                <a:gd name="connsiteY7" fmla="*/ 1101379 h 1321660"/>
                <a:gd name="connsiteX8" fmla="*/ 0 w 2533591"/>
                <a:gd name="connsiteY8" fmla="*/ 220281 h 13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591" h="1321660" fill="none" extrusionOk="0">
                  <a:moveTo>
                    <a:pt x="0" y="220281"/>
                  </a:moveTo>
                  <a:cubicBezTo>
                    <a:pt x="-2251" y="108917"/>
                    <a:pt x="104365" y="10705"/>
                    <a:pt x="220281" y="0"/>
                  </a:cubicBezTo>
                  <a:cubicBezTo>
                    <a:pt x="1209774" y="110934"/>
                    <a:pt x="1606178" y="140386"/>
                    <a:pt x="2313310" y="0"/>
                  </a:cubicBezTo>
                  <a:cubicBezTo>
                    <a:pt x="2437014" y="17625"/>
                    <a:pt x="2555262" y="93280"/>
                    <a:pt x="2533591" y="220281"/>
                  </a:cubicBezTo>
                  <a:cubicBezTo>
                    <a:pt x="2480179" y="577965"/>
                    <a:pt x="2467614" y="829653"/>
                    <a:pt x="2533591" y="1101379"/>
                  </a:cubicBezTo>
                  <a:cubicBezTo>
                    <a:pt x="2550051" y="1234190"/>
                    <a:pt x="2431546" y="1331603"/>
                    <a:pt x="2313310" y="1321660"/>
                  </a:cubicBezTo>
                  <a:cubicBezTo>
                    <a:pt x="1907873" y="1452037"/>
                    <a:pt x="587814" y="1175329"/>
                    <a:pt x="220281" y="1321660"/>
                  </a:cubicBezTo>
                  <a:cubicBezTo>
                    <a:pt x="87221" y="1327941"/>
                    <a:pt x="2849" y="1222623"/>
                    <a:pt x="0" y="1101379"/>
                  </a:cubicBezTo>
                  <a:cubicBezTo>
                    <a:pt x="29590" y="735273"/>
                    <a:pt x="-74603" y="438209"/>
                    <a:pt x="0" y="220281"/>
                  </a:cubicBezTo>
                  <a:close/>
                </a:path>
                <a:path w="2533591" h="1321660" stroke="0" extrusionOk="0">
                  <a:moveTo>
                    <a:pt x="0" y="220281"/>
                  </a:moveTo>
                  <a:cubicBezTo>
                    <a:pt x="-1752" y="101697"/>
                    <a:pt x="94968" y="-1509"/>
                    <a:pt x="220281" y="0"/>
                  </a:cubicBezTo>
                  <a:cubicBezTo>
                    <a:pt x="1025758" y="-60713"/>
                    <a:pt x="1341873" y="61072"/>
                    <a:pt x="2313310" y="0"/>
                  </a:cubicBezTo>
                  <a:cubicBezTo>
                    <a:pt x="2414015" y="7003"/>
                    <a:pt x="2529113" y="103918"/>
                    <a:pt x="2533591" y="220281"/>
                  </a:cubicBezTo>
                  <a:cubicBezTo>
                    <a:pt x="2464159" y="539293"/>
                    <a:pt x="2568564" y="759422"/>
                    <a:pt x="2533591" y="1101379"/>
                  </a:cubicBezTo>
                  <a:cubicBezTo>
                    <a:pt x="2549231" y="1208172"/>
                    <a:pt x="2439064" y="1321930"/>
                    <a:pt x="2313310" y="1321660"/>
                  </a:cubicBezTo>
                  <a:cubicBezTo>
                    <a:pt x="1268837" y="1247889"/>
                    <a:pt x="641532" y="1165777"/>
                    <a:pt x="220281" y="1321660"/>
                  </a:cubicBezTo>
                  <a:cubicBezTo>
                    <a:pt x="120516" y="1324835"/>
                    <a:pt x="-19679" y="1214056"/>
                    <a:pt x="0" y="1101379"/>
                  </a:cubicBezTo>
                  <a:cubicBezTo>
                    <a:pt x="-56538" y="751270"/>
                    <a:pt x="-45723" y="492132"/>
                    <a:pt x="0" y="220281"/>
                  </a:cubicBezTo>
                  <a:close/>
                </a:path>
              </a:pathLst>
            </a:custGeom>
            <a:solidFill>
              <a:srgbClr val="379A5B"/>
            </a:solidFill>
            <a:ln>
              <a:solidFill>
                <a:schemeClr val="tx1">
                  <a:lumMod val="75000"/>
                </a:schemeClr>
              </a:solidFill>
              <a:extLst>
                <a:ext uri="{C807C97D-BFC1-408E-A445-0C87EB9F89A2}">
                  <ask:lineSketchStyleProps xmlns:ask="http://schemas.microsoft.com/office/drawing/2018/sketchyshapes" sd="98176570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F9B7B4A-4AB2-1BAC-D012-EC1FE0463901}"/>
                </a:ext>
              </a:extLst>
            </p:cNvPr>
            <p:cNvSpPr txBox="1"/>
            <p:nvPr/>
          </p:nvSpPr>
          <p:spPr>
            <a:xfrm>
              <a:off x="665050" y="3239306"/>
              <a:ext cx="2189988" cy="830997"/>
            </a:xfrm>
            <a:prstGeom prst="rect">
              <a:avLst/>
            </a:prstGeom>
            <a:noFill/>
          </p:spPr>
          <p:txBody>
            <a:bodyPr wrap="square">
              <a:spAutoFit/>
            </a:bodyPr>
            <a:lstStyle/>
            <a:p>
              <a:pPr algn="ctr"/>
              <a:r>
                <a:rPr kumimoji="0" lang="en-GB" sz="2400" i="0" u="none" strike="noStrike" kern="1200" cap="none" spc="0" normalizeH="0" baseline="0" noProof="0" dirty="0">
                  <a:ln>
                    <a:noFill/>
                  </a:ln>
                  <a:solidFill>
                    <a:schemeClr val="bg1"/>
                  </a:solidFill>
                  <a:effectLst/>
                  <a:uLnTx/>
                  <a:uFillTx/>
                  <a:latin typeface="Montserrat Black" pitchFamily="2" charset="0"/>
                  <a:ea typeface="+mn-ea"/>
                  <a:cs typeface="+mn-cs"/>
                </a:rPr>
                <a:t>Emotional Intelligence</a:t>
              </a:r>
              <a:endParaRPr lang="en-GB" sz="1400" dirty="0">
                <a:solidFill>
                  <a:schemeClr val="bg1"/>
                </a:solidFill>
              </a:endParaRPr>
            </a:p>
          </p:txBody>
        </p:sp>
      </p:grpSp>
      <p:sp>
        <p:nvSpPr>
          <p:cNvPr id="15" name="Rectangle: Rounded Corners 14">
            <a:extLst>
              <a:ext uri="{FF2B5EF4-FFF2-40B4-BE49-F238E27FC236}">
                <a16:creationId xmlns:a16="http://schemas.microsoft.com/office/drawing/2014/main" id="{0E6657EE-EC69-E6E5-495F-3A89BC7FAA15}"/>
              </a:ext>
            </a:extLst>
          </p:cNvPr>
          <p:cNvSpPr/>
          <p:nvPr/>
        </p:nvSpPr>
        <p:spPr>
          <a:xfrm>
            <a:off x="5123184" y="504378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4A7741A7-4379-E607-62FA-9909936FE75D}"/>
              </a:ext>
            </a:extLst>
          </p:cNvPr>
          <p:cNvSpPr/>
          <p:nvPr/>
        </p:nvSpPr>
        <p:spPr>
          <a:xfrm>
            <a:off x="2845278" y="4479534"/>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B780BD47-AA3C-B0BB-A137-A7C800BAE4DF}"/>
              </a:ext>
            </a:extLst>
          </p:cNvPr>
          <p:cNvSpPr/>
          <p:nvPr/>
        </p:nvSpPr>
        <p:spPr>
          <a:xfrm>
            <a:off x="7389167" y="446194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Rounded Corners 19">
            <a:extLst>
              <a:ext uri="{FF2B5EF4-FFF2-40B4-BE49-F238E27FC236}">
                <a16:creationId xmlns:a16="http://schemas.microsoft.com/office/drawing/2014/main" id="{5EFCEAA1-C618-4E85-6E6C-67C2B68152E8}"/>
              </a:ext>
            </a:extLst>
          </p:cNvPr>
          <p:cNvSpPr/>
          <p:nvPr/>
        </p:nvSpPr>
        <p:spPr>
          <a:xfrm>
            <a:off x="9330605"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1E02D0CE-18B4-5ACF-3F27-B3C277F43B9D}"/>
              </a:ext>
            </a:extLst>
          </p:cNvPr>
          <p:cNvSpPr/>
          <p:nvPr/>
        </p:nvSpPr>
        <p:spPr>
          <a:xfrm>
            <a:off x="851941"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41C9C5F6-8B18-5247-793B-6BF57C607FB4}"/>
              </a:ext>
            </a:extLst>
          </p:cNvPr>
          <p:cNvSpPr/>
          <p:nvPr/>
        </p:nvSpPr>
        <p:spPr>
          <a:xfrm>
            <a:off x="7455877"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79AF2E93-70D7-70E9-1541-54248EFE654B}"/>
              </a:ext>
            </a:extLst>
          </p:cNvPr>
          <p:cNvSpPr/>
          <p:nvPr/>
        </p:nvSpPr>
        <p:spPr>
          <a:xfrm>
            <a:off x="7315200" y="3534510"/>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4DE0FD5-E22E-271F-7AAF-E609AE719A77}"/>
              </a:ext>
            </a:extLst>
          </p:cNvPr>
          <p:cNvSpPr/>
          <p:nvPr/>
        </p:nvSpPr>
        <p:spPr>
          <a:xfrm flipH="1">
            <a:off x="2373923"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94A64339-F9DB-D298-FD0D-E1AAA52284F1}"/>
              </a:ext>
            </a:extLst>
          </p:cNvPr>
          <p:cNvSpPr/>
          <p:nvPr/>
        </p:nvSpPr>
        <p:spPr>
          <a:xfrm flipH="1">
            <a:off x="4079629" y="3587265"/>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90E7B471-9C11-1DF5-2434-E94C85CD6619}"/>
              </a:ext>
            </a:extLst>
          </p:cNvPr>
          <p:cNvSpPr/>
          <p:nvPr/>
        </p:nvSpPr>
        <p:spPr>
          <a:xfrm>
            <a:off x="5956925" y="3640018"/>
            <a:ext cx="92937" cy="1266092"/>
          </a:xfrm>
          <a:custGeom>
            <a:avLst/>
            <a:gdLst>
              <a:gd name="connsiteX0" fmla="*/ 39429 w 92937"/>
              <a:gd name="connsiteY0" fmla="*/ 0 h 1266092"/>
              <a:gd name="connsiteX1" fmla="*/ 92183 w 92937"/>
              <a:gd name="connsiteY1" fmla="*/ 545123 h 1266092"/>
              <a:gd name="connsiteX2" fmla="*/ 4260 w 92937"/>
              <a:gd name="connsiteY2" fmla="*/ 1090246 h 1266092"/>
              <a:gd name="connsiteX3" fmla="*/ 21844 w 92937"/>
              <a:gd name="connsiteY3" fmla="*/ 1266092 h 1266092"/>
            </a:gdLst>
            <a:ahLst/>
            <a:cxnLst>
              <a:cxn ang="0">
                <a:pos x="connsiteX0" y="connsiteY0"/>
              </a:cxn>
              <a:cxn ang="0">
                <a:pos x="connsiteX1" y="connsiteY1"/>
              </a:cxn>
              <a:cxn ang="0">
                <a:pos x="connsiteX2" y="connsiteY2"/>
              </a:cxn>
              <a:cxn ang="0">
                <a:pos x="connsiteX3" y="connsiteY3"/>
              </a:cxn>
            </a:cxnLst>
            <a:rect l="l" t="t" r="r" b="b"/>
            <a:pathLst>
              <a:path w="92937" h="1266092">
                <a:moveTo>
                  <a:pt x="39429" y="0"/>
                </a:moveTo>
                <a:cubicBezTo>
                  <a:pt x="68736" y="181707"/>
                  <a:pt x="98044" y="363415"/>
                  <a:pt x="92183" y="545123"/>
                </a:cubicBezTo>
                <a:cubicBezTo>
                  <a:pt x="86322" y="726831"/>
                  <a:pt x="15983" y="970085"/>
                  <a:pt x="4260" y="1090246"/>
                </a:cubicBezTo>
                <a:cubicBezTo>
                  <a:pt x="-7463" y="1210407"/>
                  <a:pt x="7190" y="1238249"/>
                  <a:pt x="21844" y="1266092"/>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30DAFCC-31F0-A9B7-15A5-F08821E3DC44}"/>
              </a:ext>
            </a:extLst>
          </p:cNvPr>
          <p:cNvSpPr txBox="1"/>
          <p:nvPr/>
        </p:nvSpPr>
        <p:spPr>
          <a:xfrm>
            <a:off x="-363750" y="3759616"/>
            <a:ext cx="433290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Awareness</a:t>
            </a:r>
            <a:endParaRPr kumimoji="0" lang="en-US" sz="24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sp>
        <p:nvSpPr>
          <p:cNvPr id="9" name="TextBox 8">
            <a:extLst>
              <a:ext uri="{FF2B5EF4-FFF2-40B4-BE49-F238E27FC236}">
                <a16:creationId xmlns:a16="http://schemas.microsoft.com/office/drawing/2014/main" id="{6FAECD38-12F6-81E7-9458-B062A7D8C36C}"/>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16</a:t>
            </a:r>
            <a:endParaRPr lang="en-US" b="1" dirty="0">
              <a:solidFill>
                <a:schemeClr val="bg1"/>
              </a:solidFill>
              <a:latin typeface="Montesrrat"/>
            </a:endParaRPr>
          </a:p>
        </p:txBody>
      </p:sp>
    </p:spTree>
    <p:extLst>
      <p:ext uri="{BB962C8B-B14F-4D97-AF65-F5344CB8AC3E}">
        <p14:creationId xmlns:p14="http://schemas.microsoft.com/office/powerpoint/2010/main" val="3135587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A316138-FD9C-227D-AE40-69C75DEDAADE}"/>
              </a:ext>
            </a:extLst>
          </p:cNvPr>
          <p:cNvSpPr/>
          <p:nvPr/>
        </p:nvSpPr>
        <p:spPr>
          <a:xfrm>
            <a:off x="1440223" y="3002426"/>
            <a:ext cx="3855600" cy="1922400"/>
          </a:xfrm>
          <a:custGeom>
            <a:avLst/>
            <a:gdLst>
              <a:gd name="connsiteX0" fmla="*/ 0 w 3855600"/>
              <a:gd name="connsiteY0" fmla="*/ 961200 h 1922400"/>
              <a:gd name="connsiteX1" fmla="*/ 961200 w 3855600"/>
              <a:gd name="connsiteY1" fmla="*/ 0 h 1922400"/>
              <a:gd name="connsiteX2" fmla="*/ 1644264 w 3855600"/>
              <a:gd name="connsiteY2" fmla="*/ 0 h 1922400"/>
              <a:gd name="connsiteX3" fmla="*/ 2288664 w 3855600"/>
              <a:gd name="connsiteY3" fmla="*/ 0 h 1922400"/>
              <a:gd name="connsiteX4" fmla="*/ 2894400 w 3855600"/>
              <a:gd name="connsiteY4" fmla="*/ 0 h 1922400"/>
              <a:gd name="connsiteX5" fmla="*/ 3855600 w 3855600"/>
              <a:gd name="connsiteY5" fmla="*/ 961200 h 1922400"/>
              <a:gd name="connsiteX6" fmla="*/ 3855600 w 3855600"/>
              <a:gd name="connsiteY6" fmla="*/ 961200 h 1922400"/>
              <a:gd name="connsiteX7" fmla="*/ 2894400 w 3855600"/>
              <a:gd name="connsiteY7" fmla="*/ 1922400 h 1922400"/>
              <a:gd name="connsiteX8" fmla="*/ 2230668 w 3855600"/>
              <a:gd name="connsiteY8" fmla="*/ 1922400 h 1922400"/>
              <a:gd name="connsiteX9" fmla="*/ 1547604 w 3855600"/>
              <a:gd name="connsiteY9" fmla="*/ 1922400 h 1922400"/>
              <a:gd name="connsiteX10" fmla="*/ 961200 w 3855600"/>
              <a:gd name="connsiteY10" fmla="*/ 1922400 h 1922400"/>
              <a:gd name="connsiteX11" fmla="*/ 0 w 3855600"/>
              <a:gd name="connsiteY11" fmla="*/ 961200 h 19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5600" h="1922400" fill="none" extrusionOk="0">
                <a:moveTo>
                  <a:pt x="0" y="961200"/>
                </a:moveTo>
                <a:cubicBezTo>
                  <a:pt x="6357" y="408692"/>
                  <a:pt x="412623" y="23156"/>
                  <a:pt x="961200" y="0"/>
                </a:cubicBezTo>
                <a:cubicBezTo>
                  <a:pt x="1291668" y="-7522"/>
                  <a:pt x="1478750" y="6541"/>
                  <a:pt x="1644264" y="0"/>
                </a:cubicBezTo>
                <a:cubicBezTo>
                  <a:pt x="1809778" y="-6541"/>
                  <a:pt x="2017022" y="31984"/>
                  <a:pt x="2288664" y="0"/>
                </a:cubicBezTo>
                <a:cubicBezTo>
                  <a:pt x="2560306" y="-31984"/>
                  <a:pt x="2666901" y="-17013"/>
                  <a:pt x="2894400" y="0"/>
                </a:cubicBezTo>
                <a:cubicBezTo>
                  <a:pt x="3430543" y="-24328"/>
                  <a:pt x="3838725" y="442803"/>
                  <a:pt x="3855600" y="961200"/>
                </a:cubicBezTo>
                <a:lnTo>
                  <a:pt x="3855600" y="961200"/>
                </a:lnTo>
                <a:cubicBezTo>
                  <a:pt x="3804364" y="1390863"/>
                  <a:pt x="3362950" y="1924382"/>
                  <a:pt x="2894400" y="1922400"/>
                </a:cubicBezTo>
                <a:cubicBezTo>
                  <a:pt x="2725291" y="1890826"/>
                  <a:pt x="2454581" y="1889761"/>
                  <a:pt x="2230668" y="1922400"/>
                </a:cubicBezTo>
                <a:cubicBezTo>
                  <a:pt x="2006755" y="1955039"/>
                  <a:pt x="1730176" y="1936741"/>
                  <a:pt x="1547604" y="1922400"/>
                </a:cubicBezTo>
                <a:cubicBezTo>
                  <a:pt x="1365032" y="1908059"/>
                  <a:pt x="1173428" y="1943468"/>
                  <a:pt x="961200" y="1922400"/>
                </a:cubicBezTo>
                <a:cubicBezTo>
                  <a:pt x="390939" y="1999307"/>
                  <a:pt x="-5780" y="1551060"/>
                  <a:pt x="0" y="961200"/>
                </a:cubicBezTo>
                <a:close/>
              </a:path>
              <a:path w="3855600" h="1922400" stroke="0" extrusionOk="0">
                <a:moveTo>
                  <a:pt x="0" y="961200"/>
                </a:moveTo>
                <a:cubicBezTo>
                  <a:pt x="49055" y="546770"/>
                  <a:pt x="350580" y="-59471"/>
                  <a:pt x="961200" y="0"/>
                </a:cubicBezTo>
                <a:cubicBezTo>
                  <a:pt x="1229369" y="9731"/>
                  <a:pt x="1429249" y="259"/>
                  <a:pt x="1644264" y="0"/>
                </a:cubicBezTo>
                <a:cubicBezTo>
                  <a:pt x="1859279" y="-259"/>
                  <a:pt x="2005638" y="-23540"/>
                  <a:pt x="2250000" y="0"/>
                </a:cubicBezTo>
                <a:cubicBezTo>
                  <a:pt x="2494362" y="23540"/>
                  <a:pt x="2674759" y="-552"/>
                  <a:pt x="2894400" y="0"/>
                </a:cubicBezTo>
                <a:cubicBezTo>
                  <a:pt x="3502023" y="18891"/>
                  <a:pt x="3959791" y="352767"/>
                  <a:pt x="3855600" y="961200"/>
                </a:cubicBezTo>
                <a:lnTo>
                  <a:pt x="3855600" y="961200"/>
                </a:lnTo>
                <a:cubicBezTo>
                  <a:pt x="3879380" y="1380719"/>
                  <a:pt x="3317552" y="1851160"/>
                  <a:pt x="2894400" y="1922400"/>
                </a:cubicBezTo>
                <a:cubicBezTo>
                  <a:pt x="2587177" y="1895571"/>
                  <a:pt x="2465398" y="1929930"/>
                  <a:pt x="2269332" y="1922400"/>
                </a:cubicBezTo>
                <a:cubicBezTo>
                  <a:pt x="2073266" y="1914870"/>
                  <a:pt x="1849978" y="1930904"/>
                  <a:pt x="1663596" y="1922400"/>
                </a:cubicBezTo>
                <a:cubicBezTo>
                  <a:pt x="1477214" y="1913896"/>
                  <a:pt x="1201795" y="1936389"/>
                  <a:pt x="961200" y="1922400"/>
                </a:cubicBezTo>
                <a:cubicBezTo>
                  <a:pt x="346218" y="1870530"/>
                  <a:pt x="88361" y="1449791"/>
                  <a:pt x="0" y="961200"/>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Google Shape;442;p23">
            <a:extLst>
              <a:ext uri="{FF2B5EF4-FFF2-40B4-BE49-F238E27FC236}">
                <a16:creationId xmlns:a16="http://schemas.microsoft.com/office/drawing/2014/main" id="{2B10D205-13C2-5973-DFF8-E6287C6576D8}"/>
              </a:ext>
            </a:extLst>
          </p:cNvPr>
          <p:cNvSpPr/>
          <p:nvPr/>
        </p:nvSpPr>
        <p:spPr>
          <a:xfrm>
            <a:off x="675133" y="1839567"/>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073609"/>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Components of Emotional Intelligence</a:t>
            </a:r>
          </a:p>
        </p:txBody>
      </p:sp>
      <p:sp>
        <p:nvSpPr>
          <p:cNvPr id="9" name="TextBox 8">
            <a:extLst>
              <a:ext uri="{FF2B5EF4-FFF2-40B4-BE49-F238E27FC236}">
                <a16:creationId xmlns:a16="http://schemas.microsoft.com/office/drawing/2014/main" id="{DBF37A21-FEA5-FED5-F3C9-1856AB7CC05E}"/>
              </a:ext>
            </a:extLst>
          </p:cNvPr>
          <p:cNvSpPr txBox="1"/>
          <p:nvPr/>
        </p:nvSpPr>
        <p:spPr>
          <a:xfrm>
            <a:off x="1567451" y="3363462"/>
            <a:ext cx="3601145"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Regulation</a:t>
            </a:r>
            <a:endParaRPr kumimoji="0" lang="en-US" sz="4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sp>
        <p:nvSpPr>
          <p:cNvPr id="5" name="TextBox 4">
            <a:extLst>
              <a:ext uri="{FF2B5EF4-FFF2-40B4-BE49-F238E27FC236}">
                <a16:creationId xmlns:a16="http://schemas.microsoft.com/office/drawing/2014/main" id="{6AF116A2-0B5A-51B2-79FA-29DACA416F38}"/>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17</a:t>
            </a:r>
            <a:endParaRPr lang="en-US" b="1" dirty="0">
              <a:solidFill>
                <a:schemeClr val="bg1"/>
              </a:solidFill>
              <a:latin typeface="Montesrrat"/>
            </a:endParaRPr>
          </a:p>
        </p:txBody>
      </p:sp>
    </p:spTree>
    <p:extLst>
      <p:ext uri="{BB962C8B-B14F-4D97-AF65-F5344CB8AC3E}">
        <p14:creationId xmlns:p14="http://schemas.microsoft.com/office/powerpoint/2010/main" val="3888055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5/25/2024</a:t>
            </a:r>
            <a:endParaRPr/>
          </a:p>
        </p:txBody>
      </p:sp>
      <p:sp>
        <p:nvSpPr>
          <p:cNvPr id="119" name="Google Shape;119;p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20" name="Google Shape;1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21" name="Google Shape;121;p2"/>
          <p:cNvSpPr txBox="1"/>
          <p:nvPr/>
        </p:nvSpPr>
        <p:spPr>
          <a:xfrm>
            <a:off x="672930" y="1774749"/>
            <a:ext cx="9144000" cy="52409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800" b="1" i="0" u="none" strike="noStrike" cap="none" dirty="0">
                <a:solidFill>
                  <a:srgbClr val="BF9000"/>
                </a:solidFill>
                <a:latin typeface="Calibri"/>
                <a:ea typeface="Calibri"/>
                <a:cs typeface="Calibri"/>
                <a:sym typeface="Calibri"/>
              </a:rPr>
              <a:t>By the end of this session, participants will learn to:</a:t>
            </a:r>
            <a:endParaRPr dirty="0"/>
          </a:p>
          <a:p>
            <a:pPr marL="0" marR="0" lvl="0" indent="0" algn="l" rtl="0">
              <a:lnSpc>
                <a:spcPct val="90000"/>
              </a:lnSpc>
              <a:spcBef>
                <a:spcPts val="0"/>
              </a:spcBef>
              <a:spcAft>
                <a:spcPts val="0"/>
              </a:spcAft>
              <a:buNone/>
            </a:pPr>
            <a:endParaRPr sz="2800" b="1" i="0" u="none" strike="noStrike" cap="none" dirty="0">
              <a:solidFill>
                <a:srgbClr val="0FAB7D"/>
              </a:solidFill>
              <a:latin typeface="Calibri"/>
              <a:ea typeface="Calibri"/>
              <a:cs typeface="Calibri"/>
              <a:sym typeface="Calibri"/>
            </a:endParaRPr>
          </a:p>
        </p:txBody>
      </p:sp>
      <p:sp>
        <p:nvSpPr>
          <p:cNvPr id="122" name="Google Shape;122;p2"/>
          <p:cNvSpPr/>
          <p:nvPr/>
        </p:nvSpPr>
        <p:spPr>
          <a:xfrm>
            <a:off x="610301" y="2298842"/>
            <a:ext cx="11480800" cy="3477875"/>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336EA8"/>
              </a:buClr>
              <a:buSzPts val="2400"/>
              <a:buFont typeface="Arial"/>
              <a:buChar char="•"/>
            </a:pPr>
            <a:r>
              <a:rPr lang="en-US" sz="2400" b="0" i="0" u="none" strike="noStrike" cap="none">
                <a:solidFill>
                  <a:srgbClr val="336EA8"/>
                </a:solidFill>
                <a:latin typeface="Calibri"/>
                <a:ea typeface="Calibri"/>
                <a:cs typeface="Calibri"/>
                <a:sym typeface="Calibri"/>
              </a:rPr>
              <a:t>Identify components of emotional intelligence.</a:t>
            </a:r>
            <a:endParaRPr/>
          </a:p>
          <a:p>
            <a:pPr marL="457200" marR="0" lvl="0" indent="-457200" algn="l" rtl="0">
              <a:spcBef>
                <a:spcPts val="0"/>
              </a:spcBef>
              <a:spcAft>
                <a:spcPts val="0"/>
              </a:spcAft>
              <a:buClr>
                <a:srgbClr val="336EA8"/>
              </a:buClr>
              <a:buSzPts val="2400"/>
              <a:buFont typeface="Arial"/>
              <a:buChar char="•"/>
            </a:pPr>
            <a:r>
              <a:rPr lang="en-US" sz="2400" b="0" i="0" u="none" strike="noStrike" cap="none">
                <a:solidFill>
                  <a:srgbClr val="336EA8"/>
                </a:solidFill>
                <a:latin typeface="Calibri"/>
                <a:ea typeface="Calibri"/>
                <a:cs typeface="Calibri"/>
                <a:sym typeface="Calibri"/>
              </a:rPr>
              <a:t>Explore various techniques for managing emotions.</a:t>
            </a:r>
            <a:endParaRPr/>
          </a:p>
          <a:p>
            <a:pPr marL="457200" marR="0" lvl="0" indent="-457200" algn="l" rtl="0">
              <a:spcBef>
                <a:spcPts val="0"/>
              </a:spcBef>
              <a:spcAft>
                <a:spcPts val="0"/>
              </a:spcAft>
              <a:buClr>
                <a:srgbClr val="336EA8"/>
              </a:buClr>
              <a:buSzPts val="2400"/>
              <a:buFont typeface="Arial"/>
              <a:buChar char="•"/>
            </a:pPr>
            <a:r>
              <a:rPr lang="en-US" sz="2400" b="0" i="0" u="none" strike="noStrike" cap="none">
                <a:solidFill>
                  <a:srgbClr val="336EA8"/>
                </a:solidFill>
                <a:latin typeface="Calibri"/>
                <a:ea typeface="Calibri"/>
                <a:cs typeface="Calibri"/>
                <a:sym typeface="Calibri"/>
              </a:rPr>
              <a:t>Handle different types of customers.</a:t>
            </a:r>
            <a:endParaRPr/>
          </a:p>
          <a:p>
            <a:pPr marL="457200" marR="0" lvl="0" indent="-457200" algn="l" rtl="0">
              <a:spcBef>
                <a:spcPts val="0"/>
              </a:spcBef>
              <a:spcAft>
                <a:spcPts val="0"/>
              </a:spcAft>
              <a:buClr>
                <a:srgbClr val="336EA8"/>
              </a:buClr>
              <a:buSzPts val="2400"/>
              <a:buFont typeface="Arial"/>
              <a:buChar char="•"/>
            </a:pPr>
            <a:r>
              <a:rPr lang="en-US" sz="2400" b="0" i="0" u="none" strike="noStrike" cap="none">
                <a:solidFill>
                  <a:srgbClr val="336EA8"/>
                </a:solidFill>
                <a:latin typeface="Calibri"/>
                <a:ea typeface="Calibri"/>
                <a:cs typeface="Calibri"/>
                <a:sym typeface="Calibri"/>
              </a:rPr>
              <a:t>Create customer delight.</a:t>
            </a:r>
            <a:endParaRPr/>
          </a:p>
          <a:p>
            <a:pPr marL="457200" marR="0" lvl="0" indent="-254000" algn="l" rtl="0">
              <a:spcBef>
                <a:spcPts val="0"/>
              </a:spcBef>
              <a:spcAft>
                <a:spcPts val="0"/>
              </a:spcAft>
              <a:buClr>
                <a:schemeClr val="dk1"/>
              </a:buClr>
              <a:buSzPts val="3200"/>
              <a:buFont typeface="Arial"/>
              <a:buNone/>
            </a:pPr>
            <a:endParaRPr sz="3200" b="0" i="0" u="none" strike="noStrike" cap="none">
              <a:solidFill>
                <a:srgbClr val="336EA8"/>
              </a:solidFill>
              <a:latin typeface="Calibri"/>
              <a:ea typeface="Calibri"/>
              <a:cs typeface="Calibri"/>
              <a:sym typeface="Calibri"/>
            </a:endParaRPr>
          </a:p>
          <a:p>
            <a:pPr marL="457200" marR="0" lvl="0" indent="-254000" algn="l" rtl="0">
              <a:spcBef>
                <a:spcPts val="0"/>
              </a:spcBef>
              <a:spcAft>
                <a:spcPts val="0"/>
              </a:spcAft>
              <a:buClr>
                <a:schemeClr val="dk1"/>
              </a:buClr>
              <a:buSzPts val="3200"/>
              <a:buFont typeface="Arial"/>
              <a:buNone/>
            </a:pPr>
            <a:endParaRPr sz="3200" b="0" i="0" u="none" strike="noStrike" cap="none">
              <a:solidFill>
                <a:srgbClr val="336EA8"/>
              </a:solidFill>
              <a:latin typeface="Calibri"/>
              <a:ea typeface="Calibri"/>
              <a:cs typeface="Calibri"/>
              <a:sym typeface="Calibri"/>
            </a:endParaRPr>
          </a:p>
          <a:p>
            <a:pPr marL="457200" marR="0" lvl="0" indent="-279400" algn="l" rtl="0">
              <a:spcBef>
                <a:spcPts val="0"/>
              </a:spcBef>
              <a:spcAft>
                <a:spcPts val="0"/>
              </a:spcAft>
              <a:buClr>
                <a:schemeClr val="dk1"/>
              </a:buClr>
              <a:buSzPts val="2800"/>
              <a:buFont typeface="Arial"/>
              <a:buNone/>
            </a:pPr>
            <a:endParaRPr sz="2800" b="0" i="0" u="none" strike="noStrike" cap="none">
              <a:solidFill>
                <a:srgbClr val="336EA8"/>
              </a:solidFill>
              <a:latin typeface="Calibri"/>
              <a:ea typeface="Calibri"/>
              <a:cs typeface="Calibri"/>
              <a:sym typeface="Calibri"/>
            </a:endParaRPr>
          </a:p>
          <a:p>
            <a:pPr marL="0" marR="0" lvl="0" indent="0" algn="l" rtl="0">
              <a:spcBef>
                <a:spcPts val="0"/>
              </a:spcBef>
              <a:spcAft>
                <a:spcPts val="0"/>
              </a:spcAft>
              <a:buNone/>
            </a:pPr>
            <a:endParaRPr sz="3200">
              <a:solidFill>
                <a:srgbClr val="336EA8"/>
              </a:solidFill>
              <a:latin typeface="Calibri"/>
              <a:ea typeface="Calibri"/>
              <a:cs typeface="Calibri"/>
              <a:sym typeface="Calibri"/>
            </a:endParaRPr>
          </a:p>
        </p:txBody>
      </p:sp>
      <p:sp>
        <p:nvSpPr>
          <p:cNvPr id="123" name="Google Shape;123;p2"/>
          <p:cNvSpPr txBox="1"/>
          <p:nvPr/>
        </p:nvSpPr>
        <p:spPr>
          <a:xfrm>
            <a:off x="610301" y="1081283"/>
            <a:ext cx="9144000" cy="52409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400" b="1" dirty="0">
                <a:solidFill>
                  <a:srgbClr val="0FAB7D"/>
                </a:solidFill>
                <a:latin typeface="Calibri"/>
                <a:ea typeface="Calibri"/>
                <a:cs typeface="Calibri"/>
                <a:sym typeface="Calibri"/>
              </a:rPr>
              <a:t>Course Overview:</a:t>
            </a:r>
            <a:endParaRPr dirty="0"/>
          </a:p>
          <a:p>
            <a:pPr marL="0" marR="0" lvl="0" indent="0" algn="l" rtl="0">
              <a:lnSpc>
                <a:spcPct val="90000"/>
              </a:lnSpc>
              <a:spcBef>
                <a:spcPts val="0"/>
              </a:spcBef>
              <a:spcAft>
                <a:spcPts val="0"/>
              </a:spcAft>
              <a:buNone/>
            </a:pPr>
            <a:endParaRPr sz="4000" b="1" dirty="0">
              <a:solidFill>
                <a:srgbClr val="336EA8"/>
              </a:solidFill>
              <a:latin typeface="Calibri"/>
              <a:ea typeface="Calibri"/>
              <a:cs typeface="Calibri"/>
              <a:sym typeface="Calibri"/>
            </a:endParaRPr>
          </a:p>
        </p:txBody>
      </p:sp>
      <p:sp>
        <p:nvSpPr>
          <p:cNvPr id="124" name="Google Shape;124;p2"/>
          <p:cNvSpPr txBox="1"/>
          <p:nvPr/>
        </p:nvSpPr>
        <p:spPr>
          <a:xfrm>
            <a:off x="610301" y="3827261"/>
            <a:ext cx="9144000" cy="180522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400" b="1">
                <a:solidFill>
                  <a:srgbClr val="0FAB7D"/>
                </a:solidFill>
                <a:latin typeface="Calibri"/>
                <a:ea typeface="Calibri"/>
                <a:cs typeface="Calibri"/>
                <a:sym typeface="Calibri"/>
              </a:rPr>
              <a:t>Key topics covered:</a:t>
            </a:r>
            <a:endParaRPr sz="3200">
              <a:solidFill>
                <a:schemeClr val="dk1"/>
              </a:solidFill>
              <a:latin typeface="Calibri"/>
              <a:ea typeface="Calibri"/>
              <a:cs typeface="Calibri"/>
              <a:sym typeface="Calibri"/>
            </a:endParaRPr>
          </a:p>
          <a:p>
            <a:pPr marL="342900" marR="0" lvl="0" indent="-342900" algn="l" rtl="0">
              <a:lnSpc>
                <a:spcPct val="90000"/>
              </a:lnSpc>
              <a:spcBef>
                <a:spcPts val="0"/>
              </a:spcBef>
              <a:spcAft>
                <a:spcPts val="0"/>
              </a:spcAft>
              <a:buClr>
                <a:srgbClr val="336EA8"/>
              </a:buClr>
              <a:buSzPts val="2400"/>
              <a:buFont typeface="Arial"/>
              <a:buChar char="•"/>
            </a:pPr>
            <a:r>
              <a:rPr lang="en-US" sz="2400">
                <a:solidFill>
                  <a:srgbClr val="336EA8"/>
                </a:solidFill>
                <a:latin typeface="Calibri"/>
                <a:ea typeface="Calibri"/>
                <a:cs typeface="Calibri"/>
                <a:sym typeface="Calibri"/>
              </a:rPr>
              <a:t>Module 1 – Self-Awareness</a:t>
            </a:r>
            <a:endParaRPr sz="2400">
              <a:solidFill>
                <a:srgbClr val="336EA8"/>
              </a:solidFill>
              <a:latin typeface="Calibri"/>
              <a:ea typeface="Calibri"/>
              <a:cs typeface="Calibri"/>
              <a:sym typeface="Calibri"/>
            </a:endParaRPr>
          </a:p>
          <a:p>
            <a:pPr marL="342900" marR="0" lvl="0" indent="-342900" algn="l" rtl="0">
              <a:lnSpc>
                <a:spcPct val="90000"/>
              </a:lnSpc>
              <a:spcBef>
                <a:spcPts val="0"/>
              </a:spcBef>
              <a:spcAft>
                <a:spcPts val="0"/>
              </a:spcAft>
              <a:buClr>
                <a:srgbClr val="336EA8"/>
              </a:buClr>
              <a:buSzPts val="2400"/>
              <a:buFont typeface="Arial"/>
              <a:buChar char="•"/>
            </a:pPr>
            <a:r>
              <a:rPr lang="en-US" sz="2400">
                <a:solidFill>
                  <a:srgbClr val="336EA8"/>
                </a:solidFill>
                <a:latin typeface="Calibri"/>
                <a:ea typeface="Calibri"/>
                <a:cs typeface="Calibri"/>
                <a:sym typeface="Calibri"/>
              </a:rPr>
              <a:t>Module 2 – Self-Regulation</a:t>
            </a:r>
            <a:endParaRPr sz="2400">
              <a:solidFill>
                <a:srgbClr val="336EA8"/>
              </a:solidFill>
              <a:latin typeface="Calibri"/>
              <a:ea typeface="Calibri"/>
              <a:cs typeface="Calibri"/>
              <a:sym typeface="Calibri"/>
            </a:endParaRPr>
          </a:p>
          <a:p>
            <a:pPr marL="342900" marR="0" lvl="0" indent="-342900" algn="l" rtl="0">
              <a:lnSpc>
                <a:spcPct val="90000"/>
              </a:lnSpc>
              <a:spcBef>
                <a:spcPts val="0"/>
              </a:spcBef>
              <a:spcAft>
                <a:spcPts val="0"/>
              </a:spcAft>
              <a:buClr>
                <a:srgbClr val="336EA8"/>
              </a:buClr>
              <a:buSzPts val="2400"/>
              <a:buFont typeface="Arial"/>
              <a:buChar char="•"/>
            </a:pPr>
            <a:r>
              <a:rPr lang="en-US" sz="2400">
                <a:solidFill>
                  <a:srgbClr val="336EA8"/>
                </a:solidFill>
                <a:latin typeface="Calibri"/>
                <a:ea typeface="Calibri"/>
                <a:cs typeface="Calibri"/>
                <a:sym typeface="Calibri"/>
              </a:rPr>
              <a:t>Module 3 – Self-Motivation</a:t>
            </a:r>
            <a:endParaRPr/>
          </a:p>
          <a:p>
            <a:pPr marL="342900" marR="0" lvl="0" indent="-342900" algn="l" rtl="0">
              <a:lnSpc>
                <a:spcPct val="90000"/>
              </a:lnSpc>
              <a:spcBef>
                <a:spcPts val="0"/>
              </a:spcBef>
              <a:spcAft>
                <a:spcPts val="0"/>
              </a:spcAft>
              <a:buClr>
                <a:srgbClr val="336EA8"/>
              </a:buClr>
              <a:buSzPts val="2400"/>
              <a:buFont typeface="Arial"/>
              <a:buChar char="•"/>
            </a:pPr>
            <a:r>
              <a:rPr lang="en-US" sz="2400">
                <a:solidFill>
                  <a:srgbClr val="336EA8"/>
                </a:solidFill>
                <a:latin typeface="Calibri"/>
                <a:ea typeface="Calibri"/>
                <a:cs typeface="Calibri"/>
                <a:sym typeface="Calibri"/>
              </a:rPr>
              <a:t>Module 4 - Empathy</a:t>
            </a:r>
            <a:endParaRPr/>
          </a:p>
          <a:p>
            <a:pPr marL="342900" marR="0" lvl="0" indent="-342900" algn="l" rtl="0">
              <a:lnSpc>
                <a:spcPct val="90000"/>
              </a:lnSpc>
              <a:spcBef>
                <a:spcPts val="0"/>
              </a:spcBef>
              <a:spcAft>
                <a:spcPts val="0"/>
              </a:spcAft>
              <a:buClr>
                <a:srgbClr val="336EA8"/>
              </a:buClr>
              <a:buSzPts val="2400"/>
              <a:buFont typeface="Arial"/>
              <a:buChar char="•"/>
            </a:pPr>
            <a:r>
              <a:rPr lang="en-US" sz="2400">
                <a:solidFill>
                  <a:srgbClr val="336EA8"/>
                </a:solidFill>
                <a:latin typeface="Calibri"/>
                <a:ea typeface="Calibri"/>
                <a:cs typeface="Calibri"/>
                <a:sym typeface="Calibri"/>
              </a:rPr>
              <a:t>Module 5 – Social Skills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17" name="Google Shape;442;p23">
            <a:extLst>
              <a:ext uri="{FF2B5EF4-FFF2-40B4-BE49-F238E27FC236}">
                <a16:creationId xmlns:a16="http://schemas.microsoft.com/office/drawing/2014/main" id="{07CF2828-DE8F-C2C7-DDCE-46EB4CD7A979}"/>
              </a:ext>
            </a:extLst>
          </p:cNvPr>
          <p:cNvSpPr/>
          <p:nvPr/>
        </p:nvSpPr>
        <p:spPr>
          <a:xfrm>
            <a:off x="562243" y="1838138"/>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TextBox 17">
            <a:extLst>
              <a:ext uri="{FF2B5EF4-FFF2-40B4-BE49-F238E27FC236}">
                <a16:creationId xmlns:a16="http://schemas.microsoft.com/office/drawing/2014/main" id="{791E8562-00E8-5448-4CF2-8DAEF1016580}"/>
              </a:ext>
            </a:extLst>
          </p:cNvPr>
          <p:cNvSpPr txBox="1"/>
          <p:nvPr/>
        </p:nvSpPr>
        <p:spPr>
          <a:xfrm>
            <a:off x="447549" y="1072180"/>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What is Self-Regulation?</a:t>
            </a:r>
          </a:p>
        </p:txBody>
      </p:sp>
      <p:sp>
        <p:nvSpPr>
          <p:cNvPr id="8" name="Google Shape;255;p5">
            <a:extLst>
              <a:ext uri="{FF2B5EF4-FFF2-40B4-BE49-F238E27FC236}">
                <a16:creationId xmlns:a16="http://schemas.microsoft.com/office/drawing/2014/main" id="{246990C9-A753-7E48-574D-4B3FCA3F5F77}"/>
              </a:ext>
            </a:extLst>
          </p:cNvPr>
          <p:cNvSpPr txBox="1"/>
          <p:nvPr/>
        </p:nvSpPr>
        <p:spPr>
          <a:xfrm>
            <a:off x="447549" y="2459524"/>
            <a:ext cx="5991975" cy="2862282"/>
          </a:xfrm>
          <a:prstGeom prst="rect">
            <a:avLst/>
          </a:prstGeom>
          <a:noFill/>
          <a:ln>
            <a:noFill/>
          </a:ln>
        </p:spPr>
        <p:txBody>
          <a:bodyPr spcFirstLastPara="1" wrap="square" lIns="91425" tIns="45700" rIns="91425" bIns="45700" anchor="t" anchorCtr="0">
            <a:spAutoFit/>
          </a:bodyPr>
          <a:lstStyle/>
          <a:p>
            <a:pPr lvl="0">
              <a:lnSpc>
                <a:spcPct val="150000"/>
              </a:lnSpc>
            </a:pPr>
            <a:r>
              <a:rPr lang="en-GB" sz="2400" dirty="0">
                <a:solidFill>
                  <a:schemeClr val="tx1">
                    <a:lumMod val="75000"/>
                  </a:schemeClr>
                </a:solidFill>
                <a:latin typeface="Montserrat" pitchFamily="2" charset="0"/>
                <a:ea typeface="Ubuntu"/>
                <a:cs typeface="Ubuntu"/>
                <a:sym typeface="Ubuntu"/>
              </a:rPr>
              <a:t>Self-regulation is the ability to </a:t>
            </a:r>
            <a:r>
              <a:rPr lang="en-GB" sz="2400" b="1" dirty="0">
                <a:solidFill>
                  <a:schemeClr val="tx1">
                    <a:lumMod val="75000"/>
                  </a:schemeClr>
                </a:solidFill>
                <a:latin typeface="Montserrat" pitchFamily="2" charset="0"/>
                <a:ea typeface="Ubuntu"/>
                <a:cs typeface="Ubuntu"/>
                <a:sym typeface="Ubuntu"/>
              </a:rPr>
              <a:t>control</a:t>
            </a:r>
            <a:r>
              <a:rPr lang="en-GB" sz="2400" dirty="0">
                <a:solidFill>
                  <a:schemeClr val="tx1">
                    <a:lumMod val="75000"/>
                  </a:schemeClr>
                </a:solidFill>
                <a:latin typeface="Montserrat" pitchFamily="2" charset="0"/>
                <a:ea typeface="Ubuntu"/>
                <a:cs typeface="Ubuntu"/>
                <a:sym typeface="Ubuntu"/>
              </a:rPr>
              <a:t> one's </a:t>
            </a:r>
            <a:r>
              <a:rPr lang="en-GB" sz="2400" dirty="0" err="1">
                <a:solidFill>
                  <a:schemeClr val="tx1">
                    <a:lumMod val="75000"/>
                  </a:schemeClr>
                </a:solidFill>
                <a:latin typeface="Montserrat" pitchFamily="2" charset="0"/>
                <a:ea typeface="Ubuntu"/>
                <a:cs typeface="Ubuntu"/>
                <a:sym typeface="Ubuntu"/>
              </a:rPr>
              <a:t>behavior</a:t>
            </a:r>
            <a:r>
              <a:rPr lang="en-GB" sz="2400" dirty="0">
                <a:solidFill>
                  <a:schemeClr val="tx1">
                    <a:lumMod val="75000"/>
                  </a:schemeClr>
                </a:solidFill>
                <a:latin typeface="Montserrat" pitchFamily="2" charset="0"/>
                <a:ea typeface="Ubuntu"/>
                <a:cs typeface="Ubuntu"/>
                <a:sym typeface="Ubuntu"/>
              </a:rPr>
              <a:t>, emotions, and thoughts in the pursuit of long-term goals. In other words, </a:t>
            </a:r>
            <a:r>
              <a:rPr lang="en-GB" sz="2400" b="1" dirty="0">
                <a:solidFill>
                  <a:schemeClr val="tx1">
                    <a:lumMod val="75000"/>
                  </a:schemeClr>
                </a:solidFill>
                <a:latin typeface="Montserrat" pitchFamily="2" charset="0"/>
                <a:ea typeface="Ubuntu"/>
                <a:cs typeface="Ubuntu"/>
                <a:sym typeface="Ubuntu"/>
              </a:rPr>
              <a:t>It is the ability to think before acting.</a:t>
            </a:r>
            <a:endParaRPr sz="2400" b="1" dirty="0">
              <a:latin typeface="Montserrat" pitchFamily="2" charset="0"/>
              <a:ea typeface="Calibri"/>
              <a:cs typeface="Calibri"/>
              <a:sym typeface="Calibri"/>
            </a:endParaRPr>
          </a:p>
        </p:txBody>
      </p:sp>
      <p:sp>
        <p:nvSpPr>
          <p:cNvPr id="3" name="TextBox 2">
            <a:extLst>
              <a:ext uri="{FF2B5EF4-FFF2-40B4-BE49-F238E27FC236}">
                <a16:creationId xmlns:a16="http://schemas.microsoft.com/office/drawing/2014/main" id="{6A45D1CC-FA93-1E8B-16DB-A4A5D7B6EBF0}"/>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18</a:t>
            </a:r>
            <a:endParaRPr lang="en-US" b="1" dirty="0">
              <a:solidFill>
                <a:schemeClr val="bg1"/>
              </a:solidFill>
              <a:latin typeface="Montesrrat"/>
            </a:endParaRPr>
          </a:p>
        </p:txBody>
      </p:sp>
      <p:pic>
        <p:nvPicPr>
          <p:cNvPr id="2" name="Google Shape;267;p16" descr="Image result for MEDITATION IN SUIT">
            <a:extLst>
              <a:ext uri="{FF2B5EF4-FFF2-40B4-BE49-F238E27FC236}">
                <a16:creationId xmlns:a16="http://schemas.microsoft.com/office/drawing/2014/main" id="{D7A233BD-9E1A-F05E-1BC6-D452D5F709E2}"/>
              </a:ext>
            </a:extLst>
          </p:cNvPr>
          <p:cNvPicPr preferRelativeResize="0"/>
          <p:nvPr/>
        </p:nvPicPr>
        <p:blipFill rotWithShape="1">
          <a:blip r:embed="rId3">
            <a:alphaModFix/>
          </a:blip>
          <a:srcRect/>
          <a:stretch/>
        </p:blipFill>
        <p:spPr>
          <a:xfrm>
            <a:off x="6762750" y="2459524"/>
            <a:ext cx="4981701" cy="2569572"/>
          </a:xfrm>
          <a:prstGeom prst="rect">
            <a:avLst/>
          </a:prstGeom>
          <a:noFill/>
          <a:ln>
            <a:noFill/>
          </a:ln>
        </p:spPr>
      </p:pic>
    </p:spTree>
    <p:extLst>
      <p:ext uri="{BB962C8B-B14F-4D97-AF65-F5344CB8AC3E}">
        <p14:creationId xmlns:p14="http://schemas.microsoft.com/office/powerpoint/2010/main" val="230366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8"/>
          <p:cNvSpPr txBox="1">
            <a:spLocks noGrp="1"/>
          </p:cNvSpPr>
          <p:nvPr>
            <p:ph type="title"/>
          </p:nvPr>
        </p:nvSpPr>
        <p:spPr>
          <a:xfrm>
            <a:off x="5498926" y="2516250"/>
            <a:ext cx="6693074"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AB7D"/>
              </a:buClr>
              <a:buSzPts val="4400"/>
              <a:buFont typeface="Calibri"/>
              <a:buNone/>
            </a:pPr>
            <a:r>
              <a:rPr lang="en-US" sz="3200" b="1" dirty="0">
                <a:solidFill>
                  <a:schemeClr val="tx1">
                    <a:lumMod val="75000"/>
                  </a:schemeClr>
                </a:solidFill>
                <a:latin typeface="Montserrat Black" pitchFamily="2" charset="0"/>
                <a:ea typeface="+mn-ea"/>
                <a:cs typeface="+mn-cs"/>
              </a:rPr>
              <a:t>Individual Activity:</a:t>
            </a:r>
            <a:br>
              <a:rPr lang="en-US" sz="3200" b="1" dirty="0">
                <a:solidFill>
                  <a:schemeClr val="tx1">
                    <a:lumMod val="75000"/>
                  </a:schemeClr>
                </a:solidFill>
                <a:latin typeface="Montserrat Black" pitchFamily="2" charset="0"/>
                <a:ea typeface="+mn-ea"/>
                <a:cs typeface="+mn-cs"/>
              </a:rPr>
            </a:br>
            <a:br>
              <a:rPr lang="en-US" dirty="0">
                <a:solidFill>
                  <a:srgbClr val="336EA8"/>
                </a:solidFill>
              </a:rPr>
            </a:br>
            <a:r>
              <a:rPr lang="en-US" dirty="0">
                <a:solidFill>
                  <a:srgbClr val="336EA8"/>
                </a:solidFill>
              </a:rPr>
              <a:t>Mention a challenging situation where you were able to show self regulation &amp; mention how you did that. </a:t>
            </a:r>
            <a:endParaRPr dirty="0"/>
          </a:p>
        </p:txBody>
      </p:sp>
      <p:sp>
        <p:nvSpPr>
          <p:cNvPr id="282" name="Google Shape;28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283" name="Google Shape;283;p18"/>
          <p:cNvPicPr preferRelativeResize="0"/>
          <p:nvPr/>
        </p:nvPicPr>
        <p:blipFill rotWithShape="1">
          <a:blip r:embed="rId3">
            <a:alphaModFix/>
          </a:blip>
          <a:srcRect/>
          <a:stretch/>
        </p:blipFill>
        <p:spPr>
          <a:xfrm>
            <a:off x="355426" y="1963615"/>
            <a:ext cx="4497928" cy="29319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5/25/2024</a:t>
            </a:r>
            <a:endParaRPr/>
          </a:p>
        </p:txBody>
      </p:sp>
      <p:sp>
        <p:nvSpPr>
          <p:cNvPr id="247" name="Google Shape;247;p1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48" name="Google Shape;24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249" name="Google Shape;249;p14"/>
          <p:cNvPicPr preferRelativeResize="0"/>
          <p:nvPr/>
        </p:nvPicPr>
        <p:blipFill rotWithShape="1">
          <a:blip r:embed="rId3">
            <a:alphaModFix/>
          </a:blip>
          <a:srcRect b="30861"/>
          <a:stretch/>
        </p:blipFill>
        <p:spPr>
          <a:xfrm>
            <a:off x="1636834" y="1460042"/>
            <a:ext cx="8918331" cy="3624901"/>
          </a:xfrm>
          <a:prstGeom prst="rect">
            <a:avLst/>
          </a:prstGeom>
          <a:noFill/>
          <a:ln>
            <a:noFill/>
          </a:ln>
        </p:spPr>
      </p:pic>
      <p:sp>
        <p:nvSpPr>
          <p:cNvPr id="3" name="Title 2">
            <a:extLst>
              <a:ext uri="{FF2B5EF4-FFF2-40B4-BE49-F238E27FC236}">
                <a16:creationId xmlns:a16="http://schemas.microsoft.com/office/drawing/2014/main" id="{4080EE85-F754-C223-DCF5-9F6EE8B18DF4}"/>
              </a:ext>
            </a:extLst>
          </p:cNvPr>
          <p:cNvSpPr>
            <a:spLocks noGrp="1"/>
          </p:cNvSpPr>
          <p:nvPr>
            <p:ph type="title"/>
          </p:nvPr>
        </p:nvSpPr>
        <p:spPr>
          <a:xfrm>
            <a:off x="838200" y="797260"/>
            <a:ext cx="10515600" cy="1325563"/>
          </a:xfrm>
        </p:spPr>
        <p:txBody>
          <a:bodyPr>
            <a:normAutofit/>
          </a:bodyPr>
          <a:lstStyle/>
          <a:p>
            <a:pPr algn="ctr"/>
            <a:r>
              <a:rPr lang="en-US" sz="4000" b="1" dirty="0">
                <a:solidFill>
                  <a:schemeClr val="tx1">
                    <a:lumMod val="75000"/>
                  </a:schemeClr>
                </a:solidFill>
                <a:latin typeface="Montserrat Black" pitchFamily="2" charset="0"/>
                <a:ea typeface="+mn-ea"/>
                <a:cs typeface="+mn-cs"/>
              </a:rPr>
              <a:t>Remember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000F-1DBF-6ED8-8F97-35E0E2673DA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3BE387C-4024-0E18-0E95-2B2D89D2AFD1}"/>
              </a:ext>
            </a:extLst>
          </p:cNvPr>
          <p:cNvSpPr>
            <a:spLocks noGrp="1"/>
          </p:cNvSpPr>
          <p:nvPr>
            <p:ph type="body" idx="1"/>
          </p:nvPr>
        </p:nvSpPr>
        <p:spPr/>
        <p:txBody>
          <a:bodyPr/>
          <a:lstStyle/>
          <a:p>
            <a:endParaRPr lang="en-US"/>
          </a:p>
        </p:txBody>
      </p:sp>
      <p:pic>
        <p:nvPicPr>
          <p:cNvPr id="4" name="Emotions vs Behaviors">
            <a:hlinkClick r:id="" action="ppaction://media"/>
            <a:extLst>
              <a:ext uri="{FF2B5EF4-FFF2-40B4-BE49-F238E27FC236}">
                <a16:creationId xmlns:a16="http://schemas.microsoft.com/office/drawing/2014/main" id="{C3E6C516-806A-456F-877D-62D2B9EFC9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68677"/>
            <a:ext cx="12192000" cy="7526678"/>
          </a:xfrm>
          <a:prstGeom prst="rect">
            <a:avLst/>
          </a:prstGeom>
        </p:spPr>
      </p:pic>
    </p:spTree>
    <p:extLst>
      <p:ext uri="{BB962C8B-B14F-4D97-AF65-F5344CB8AC3E}">
        <p14:creationId xmlns:p14="http://schemas.microsoft.com/office/powerpoint/2010/main" val="424906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17" name="Google Shape;442;p23">
            <a:extLst>
              <a:ext uri="{FF2B5EF4-FFF2-40B4-BE49-F238E27FC236}">
                <a16:creationId xmlns:a16="http://schemas.microsoft.com/office/drawing/2014/main" id="{07CF2828-DE8F-C2C7-DDCE-46EB4CD7A979}"/>
              </a:ext>
            </a:extLst>
          </p:cNvPr>
          <p:cNvSpPr/>
          <p:nvPr/>
        </p:nvSpPr>
        <p:spPr>
          <a:xfrm>
            <a:off x="562243" y="1814988"/>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TextBox 17">
            <a:extLst>
              <a:ext uri="{FF2B5EF4-FFF2-40B4-BE49-F238E27FC236}">
                <a16:creationId xmlns:a16="http://schemas.microsoft.com/office/drawing/2014/main" id="{791E8562-00E8-5448-4CF2-8DAEF1016580}"/>
              </a:ext>
            </a:extLst>
          </p:cNvPr>
          <p:cNvSpPr txBox="1"/>
          <p:nvPr/>
        </p:nvSpPr>
        <p:spPr>
          <a:xfrm>
            <a:off x="447549" y="1049030"/>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Emotional VS </a:t>
            </a:r>
            <a:r>
              <a:rPr lang="en-GB" sz="3200" b="1" dirty="0" err="1">
                <a:solidFill>
                  <a:schemeClr val="tx1">
                    <a:lumMod val="75000"/>
                  </a:schemeClr>
                </a:solidFill>
                <a:latin typeface="Montserrat Black" pitchFamily="2" charset="0"/>
              </a:rPr>
              <a:t>Behavioral</a:t>
            </a:r>
            <a:r>
              <a:rPr lang="en-GB" sz="3200" b="1" dirty="0">
                <a:solidFill>
                  <a:schemeClr val="tx1">
                    <a:lumMod val="75000"/>
                  </a:schemeClr>
                </a:solidFill>
                <a:latin typeface="Montserrat Black" pitchFamily="2" charset="0"/>
              </a:rPr>
              <a:t> Self-Regulation  </a:t>
            </a:r>
          </a:p>
        </p:txBody>
      </p:sp>
      <p:grpSp>
        <p:nvGrpSpPr>
          <p:cNvPr id="15" name="Group 14">
            <a:extLst>
              <a:ext uri="{FF2B5EF4-FFF2-40B4-BE49-F238E27FC236}">
                <a16:creationId xmlns:a16="http://schemas.microsoft.com/office/drawing/2014/main" id="{46A26ADC-E34A-94B3-E281-BB143307D460}"/>
              </a:ext>
            </a:extLst>
          </p:cNvPr>
          <p:cNvGrpSpPr/>
          <p:nvPr/>
        </p:nvGrpSpPr>
        <p:grpSpPr>
          <a:xfrm>
            <a:off x="9096632" y="1737829"/>
            <a:ext cx="2552293" cy="4414567"/>
            <a:chOff x="8103206" y="1918453"/>
            <a:chExt cx="2552293" cy="4414567"/>
          </a:xfrm>
        </p:grpSpPr>
        <p:pic>
          <p:nvPicPr>
            <p:cNvPr id="12" name="Picture 11" descr="A iceberg in the water&#10;&#10;Description automatically generated">
              <a:extLst>
                <a:ext uri="{FF2B5EF4-FFF2-40B4-BE49-F238E27FC236}">
                  <a16:creationId xmlns:a16="http://schemas.microsoft.com/office/drawing/2014/main" id="{C47F5E53-F0D1-563B-922E-EFBB843A8801}"/>
                </a:ext>
              </a:extLst>
            </p:cNvPr>
            <p:cNvPicPr>
              <a:picLocks noChangeAspect="1"/>
            </p:cNvPicPr>
            <p:nvPr/>
          </p:nvPicPr>
          <p:blipFill rotWithShape="1">
            <a:blip r:embed="rId3">
              <a:extLst>
                <a:ext uri="{28A0092B-C50C-407E-A947-70E740481C1C}">
                  <a14:useLocalDpi xmlns:a14="http://schemas.microsoft.com/office/drawing/2010/main" val="0"/>
                </a:ext>
              </a:extLst>
            </a:blip>
            <a:srcRect l="4585" t="3880" r="4014" b="5011"/>
            <a:stretch/>
          </p:blipFill>
          <p:spPr>
            <a:xfrm>
              <a:off x="8103206" y="1918453"/>
              <a:ext cx="2552293" cy="4414567"/>
            </a:xfrm>
            <a:prstGeom prst="rect">
              <a:avLst/>
            </a:prstGeom>
          </p:spPr>
        </p:pic>
        <p:sp>
          <p:nvSpPr>
            <p:cNvPr id="13" name="TextBox 12">
              <a:extLst>
                <a:ext uri="{FF2B5EF4-FFF2-40B4-BE49-F238E27FC236}">
                  <a16:creationId xmlns:a16="http://schemas.microsoft.com/office/drawing/2014/main" id="{762A2590-EB9F-DD7A-FEBB-F232DEB93EE7}"/>
                </a:ext>
              </a:extLst>
            </p:cNvPr>
            <p:cNvSpPr txBox="1"/>
            <p:nvPr/>
          </p:nvSpPr>
          <p:spPr>
            <a:xfrm>
              <a:off x="8505696" y="2011574"/>
              <a:ext cx="1697625" cy="400110"/>
            </a:xfrm>
            <a:prstGeom prst="rect">
              <a:avLst/>
            </a:prstGeom>
            <a:solidFill>
              <a:schemeClr val="bg1"/>
            </a:solidFill>
          </p:spPr>
          <p:txBody>
            <a:bodyPr wrap="square" rtlCol="0">
              <a:spAutoFit/>
            </a:bodyPr>
            <a:lstStyle/>
            <a:p>
              <a:pPr algn="ctr"/>
              <a:r>
                <a:rPr lang="en-GB" sz="2000" b="1" dirty="0">
                  <a:latin typeface="Montserrat" pitchFamily="2" charset="0"/>
                </a:rPr>
                <a:t>B</a:t>
              </a:r>
              <a:r>
                <a:rPr lang="en-US" sz="2000" b="1" dirty="0" err="1">
                  <a:latin typeface="Montserrat" pitchFamily="2" charset="0"/>
                </a:rPr>
                <a:t>ehaviors</a:t>
              </a:r>
              <a:endParaRPr lang="en-US" sz="2400" b="1" dirty="0">
                <a:latin typeface="Montserrat" pitchFamily="2" charset="0"/>
              </a:endParaRPr>
            </a:p>
          </p:txBody>
        </p:sp>
        <p:sp>
          <p:nvSpPr>
            <p:cNvPr id="14" name="TextBox 13">
              <a:extLst>
                <a:ext uri="{FF2B5EF4-FFF2-40B4-BE49-F238E27FC236}">
                  <a16:creationId xmlns:a16="http://schemas.microsoft.com/office/drawing/2014/main" id="{8BDBE094-1971-1340-DFE1-98F00B229ED6}"/>
                </a:ext>
              </a:extLst>
            </p:cNvPr>
            <p:cNvSpPr txBox="1"/>
            <p:nvPr/>
          </p:nvSpPr>
          <p:spPr>
            <a:xfrm>
              <a:off x="8505696" y="5404964"/>
              <a:ext cx="1697625" cy="400110"/>
            </a:xfrm>
            <a:prstGeom prst="rect">
              <a:avLst/>
            </a:prstGeom>
            <a:solidFill>
              <a:schemeClr val="bg1"/>
            </a:solidFill>
          </p:spPr>
          <p:txBody>
            <a:bodyPr wrap="square" rtlCol="0">
              <a:spAutoFit/>
            </a:bodyPr>
            <a:lstStyle/>
            <a:p>
              <a:pPr algn="ctr"/>
              <a:r>
                <a:rPr lang="en-GB" sz="2000" b="1" dirty="0">
                  <a:latin typeface="Montserrat" pitchFamily="2" charset="0"/>
                </a:rPr>
                <a:t>Emotions</a:t>
              </a:r>
              <a:endParaRPr lang="en-US" sz="2400" b="1" dirty="0">
                <a:latin typeface="Montserrat" pitchFamily="2" charset="0"/>
              </a:endParaRPr>
            </a:p>
          </p:txBody>
        </p:sp>
      </p:grpSp>
      <p:sp>
        <p:nvSpPr>
          <p:cNvPr id="16" name="TextBox 15">
            <a:extLst>
              <a:ext uri="{FF2B5EF4-FFF2-40B4-BE49-F238E27FC236}">
                <a16:creationId xmlns:a16="http://schemas.microsoft.com/office/drawing/2014/main" id="{D15E9939-9952-6D1C-31EB-1AEAE2D90759}"/>
              </a:ext>
            </a:extLst>
          </p:cNvPr>
          <p:cNvSpPr txBox="1"/>
          <p:nvPr/>
        </p:nvSpPr>
        <p:spPr>
          <a:xfrm>
            <a:off x="751554" y="2347182"/>
            <a:ext cx="6349157" cy="1694182"/>
          </a:xfrm>
          <a:prstGeom prst="rect">
            <a:avLst/>
          </a:prstGeom>
          <a:noFill/>
        </p:spPr>
        <p:txBody>
          <a:bodyPr wrap="square" rtlCol="0" anchor="ctr">
            <a:spAutoFit/>
          </a:bodyPr>
          <a:lstStyle/>
          <a:p>
            <a:pPr algn="just">
              <a:lnSpc>
                <a:spcPct val="120000"/>
              </a:lnSpc>
            </a:pPr>
            <a:r>
              <a:rPr lang="en-US" sz="2400" b="1" dirty="0">
                <a:solidFill>
                  <a:srgbClr val="FDFCF7"/>
                </a:solidFill>
                <a:highlight>
                  <a:srgbClr val="55C27D"/>
                </a:highlight>
                <a:latin typeface="Montserrat" pitchFamily="2" charset="0"/>
              </a:rPr>
              <a:t>Emotional Self-Regulation</a:t>
            </a:r>
          </a:p>
          <a:p>
            <a:pPr algn="just">
              <a:lnSpc>
                <a:spcPct val="120000"/>
              </a:lnSpc>
            </a:pPr>
            <a:r>
              <a:rPr lang="en-GB" sz="1600" dirty="0">
                <a:solidFill>
                  <a:srgbClr val="2C2C2C"/>
                </a:solidFill>
                <a:latin typeface="Montserrat" pitchFamily="2" charset="0"/>
              </a:rPr>
              <a:t>It focuses on </a:t>
            </a:r>
            <a:r>
              <a:rPr lang="en-GB" sz="1600" b="1" dirty="0">
                <a:solidFill>
                  <a:srgbClr val="2C2C2C"/>
                </a:solidFill>
                <a:latin typeface="Montserrat" pitchFamily="2" charset="0"/>
              </a:rPr>
              <a:t>managing our emotions</a:t>
            </a:r>
            <a:r>
              <a:rPr lang="en-GB" sz="1600" dirty="0">
                <a:solidFill>
                  <a:srgbClr val="2C2C2C"/>
                </a:solidFill>
                <a:latin typeface="Montserrat" pitchFamily="2" charset="0"/>
              </a:rPr>
              <a:t>. This involves recognizing emotions as they arise, understanding what triggers them, and developing healthy ways to cope with them.  </a:t>
            </a:r>
            <a:endParaRPr lang="en-GB" sz="2400" b="1" dirty="0">
              <a:solidFill>
                <a:srgbClr val="FDFCF7"/>
              </a:solidFill>
              <a:highlight>
                <a:srgbClr val="55C27D"/>
              </a:highlight>
              <a:latin typeface="Montserrat" pitchFamily="2" charset="0"/>
            </a:endParaRPr>
          </a:p>
        </p:txBody>
      </p:sp>
      <p:sp>
        <p:nvSpPr>
          <p:cNvPr id="19" name="TextBox 18">
            <a:extLst>
              <a:ext uri="{FF2B5EF4-FFF2-40B4-BE49-F238E27FC236}">
                <a16:creationId xmlns:a16="http://schemas.microsoft.com/office/drawing/2014/main" id="{8A5E25A0-4F37-BD25-776C-C0682A2F111F}"/>
              </a:ext>
            </a:extLst>
          </p:cNvPr>
          <p:cNvSpPr txBox="1"/>
          <p:nvPr/>
        </p:nvSpPr>
        <p:spPr>
          <a:xfrm>
            <a:off x="757197" y="4374510"/>
            <a:ext cx="6343514" cy="1398716"/>
          </a:xfrm>
          <a:prstGeom prst="rect">
            <a:avLst/>
          </a:prstGeom>
          <a:noFill/>
        </p:spPr>
        <p:txBody>
          <a:bodyPr wrap="square" rtlCol="0" anchor="ctr">
            <a:spAutoFit/>
          </a:bodyPr>
          <a:lstStyle/>
          <a:p>
            <a:pPr algn="just">
              <a:lnSpc>
                <a:spcPct val="120000"/>
              </a:lnSpc>
            </a:pPr>
            <a:r>
              <a:rPr lang="en-US" sz="2400" b="1" dirty="0">
                <a:solidFill>
                  <a:srgbClr val="FDFCF7"/>
                </a:solidFill>
                <a:highlight>
                  <a:srgbClr val="55C27D"/>
                </a:highlight>
                <a:latin typeface="Montserrat" pitchFamily="2" charset="0"/>
              </a:rPr>
              <a:t>Behavioral Self-Regulation</a:t>
            </a:r>
          </a:p>
          <a:p>
            <a:pPr algn="just">
              <a:lnSpc>
                <a:spcPct val="120000"/>
              </a:lnSpc>
            </a:pPr>
            <a:r>
              <a:rPr lang="en-GB" sz="1600" dirty="0">
                <a:solidFill>
                  <a:srgbClr val="2C2C2C"/>
                </a:solidFill>
                <a:latin typeface="Montserrat" pitchFamily="2" charset="0"/>
              </a:rPr>
              <a:t>It is all about </a:t>
            </a:r>
            <a:r>
              <a:rPr lang="en-GB" sz="1600" b="1" dirty="0">
                <a:solidFill>
                  <a:srgbClr val="2C2C2C"/>
                </a:solidFill>
                <a:latin typeface="Montserrat" pitchFamily="2" charset="0"/>
              </a:rPr>
              <a:t>controlling our actions and directing our </a:t>
            </a:r>
            <a:r>
              <a:rPr lang="en-GB" sz="1600" b="1" dirty="0" err="1">
                <a:solidFill>
                  <a:srgbClr val="2C2C2C"/>
                </a:solidFill>
                <a:latin typeface="Montserrat" pitchFamily="2" charset="0"/>
              </a:rPr>
              <a:t>behavior</a:t>
            </a:r>
            <a:r>
              <a:rPr lang="en-GB" sz="1600" dirty="0">
                <a:solidFill>
                  <a:srgbClr val="2C2C2C"/>
                </a:solidFill>
                <a:latin typeface="Montserrat" pitchFamily="2" charset="0"/>
              </a:rPr>
              <a:t> in a way that aligns with our goals and the situation. </a:t>
            </a:r>
            <a:endParaRPr lang="en-GB" sz="2400" b="1" dirty="0">
              <a:solidFill>
                <a:srgbClr val="FDFCF7"/>
              </a:solidFill>
              <a:highlight>
                <a:srgbClr val="55C27D"/>
              </a:highlight>
              <a:latin typeface="Montserrat" pitchFamily="2" charset="0"/>
            </a:endParaRPr>
          </a:p>
        </p:txBody>
      </p:sp>
      <p:sp>
        <p:nvSpPr>
          <p:cNvPr id="3" name="TextBox 2">
            <a:extLst>
              <a:ext uri="{FF2B5EF4-FFF2-40B4-BE49-F238E27FC236}">
                <a16:creationId xmlns:a16="http://schemas.microsoft.com/office/drawing/2014/main" id="{19C9CDF4-94E7-5266-2043-A8666A053CEC}"/>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19</a:t>
            </a:r>
            <a:endParaRPr lang="en-US" b="1" dirty="0">
              <a:solidFill>
                <a:schemeClr val="bg1"/>
              </a:solidFill>
              <a:latin typeface="Montesrrat"/>
            </a:endParaRPr>
          </a:p>
        </p:txBody>
      </p:sp>
    </p:spTree>
    <p:extLst>
      <p:ext uri="{BB962C8B-B14F-4D97-AF65-F5344CB8AC3E}">
        <p14:creationId xmlns:p14="http://schemas.microsoft.com/office/powerpoint/2010/main" val="2497451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9"/>
          <p:cNvSpPr txBox="1">
            <a:spLocks noGrp="1"/>
          </p:cNvSpPr>
          <p:nvPr>
            <p:ph type="title"/>
          </p:nvPr>
        </p:nvSpPr>
        <p:spPr>
          <a:xfrm>
            <a:off x="-2000250" y="789962"/>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FAB7D"/>
              </a:buClr>
              <a:buSzPts val="4400"/>
              <a:buFont typeface="Calibri"/>
              <a:buNone/>
            </a:pPr>
            <a:r>
              <a:rPr lang="en-US" sz="3200" b="1" dirty="0">
                <a:solidFill>
                  <a:schemeClr val="tx1">
                    <a:lumMod val="75000"/>
                  </a:schemeClr>
                </a:solidFill>
                <a:latin typeface="Montserrat Black" pitchFamily="2" charset="0"/>
                <a:ea typeface="+mn-ea"/>
                <a:cs typeface="+mn-cs"/>
              </a:rPr>
              <a:t>Self Regulation Process </a:t>
            </a:r>
            <a:endParaRPr sz="3200" b="1" dirty="0">
              <a:solidFill>
                <a:schemeClr val="tx1">
                  <a:lumMod val="75000"/>
                </a:schemeClr>
              </a:solidFill>
              <a:latin typeface="Montserrat Black" pitchFamily="2" charset="0"/>
              <a:ea typeface="+mn-ea"/>
              <a:cs typeface="+mn-cs"/>
            </a:endParaRPr>
          </a:p>
        </p:txBody>
      </p:sp>
      <p:sp>
        <p:nvSpPr>
          <p:cNvPr id="289" name="Google Shape;28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5/25/2024</a:t>
            </a:r>
            <a:endParaRPr/>
          </a:p>
        </p:txBody>
      </p:sp>
      <p:sp>
        <p:nvSpPr>
          <p:cNvPr id="290" name="Google Shape;290;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91" name="Google Shape;29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92" name="Google Shape;292;p19"/>
          <p:cNvGrpSpPr/>
          <p:nvPr/>
        </p:nvGrpSpPr>
        <p:grpSpPr>
          <a:xfrm>
            <a:off x="2216943" y="2315369"/>
            <a:ext cx="8113712" cy="3416300"/>
            <a:chOff x="7143" y="1001183"/>
            <a:chExt cx="8113712" cy="3416300"/>
          </a:xfrm>
        </p:grpSpPr>
        <p:sp>
          <p:nvSpPr>
            <p:cNvPr id="293" name="Google Shape;293;p19"/>
            <p:cNvSpPr/>
            <p:nvPr/>
          </p:nvSpPr>
          <p:spPr>
            <a:xfrm>
              <a:off x="7143" y="1001183"/>
              <a:ext cx="2135187" cy="1281112"/>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txBox="1"/>
            <p:nvPr/>
          </p:nvSpPr>
          <p:spPr>
            <a:xfrm>
              <a:off x="44665" y="1038705"/>
              <a:ext cx="2060143" cy="1206068"/>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1. Be aware of the emotion </a:t>
              </a:r>
              <a:endParaRPr/>
            </a:p>
          </p:txBody>
        </p:sp>
        <p:sp>
          <p:nvSpPr>
            <p:cNvPr id="295" name="Google Shape;295;p19"/>
            <p:cNvSpPr/>
            <p:nvPr/>
          </p:nvSpPr>
          <p:spPr>
            <a:xfrm>
              <a:off x="2330227" y="1376976"/>
              <a:ext cx="452659" cy="529526"/>
            </a:xfrm>
            <a:prstGeom prst="rightArrow">
              <a:avLst>
                <a:gd name="adj1" fmla="val 60000"/>
                <a:gd name="adj2" fmla="val 50000"/>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txBox="1"/>
            <p:nvPr/>
          </p:nvSpPr>
          <p:spPr>
            <a:xfrm>
              <a:off x="2330227" y="1482881"/>
              <a:ext cx="316861" cy="31771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297" name="Google Shape;297;p19"/>
            <p:cNvSpPr/>
            <p:nvPr/>
          </p:nvSpPr>
          <p:spPr>
            <a:xfrm>
              <a:off x="2996406" y="1001183"/>
              <a:ext cx="2135187" cy="1281112"/>
            </a:xfrm>
            <a:prstGeom prst="roundRect">
              <a:avLst>
                <a:gd name="adj" fmla="val 10000"/>
              </a:avLst>
            </a:prstGeom>
            <a:solidFill>
              <a:srgbClr val="52CBC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txBox="1"/>
            <p:nvPr/>
          </p:nvSpPr>
          <p:spPr>
            <a:xfrm>
              <a:off x="3033928" y="1038705"/>
              <a:ext cx="2060143" cy="1206068"/>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2. Identify thoughts/beliefs  </a:t>
              </a:r>
              <a:endParaRPr/>
            </a:p>
          </p:txBody>
        </p:sp>
        <p:sp>
          <p:nvSpPr>
            <p:cNvPr id="299" name="Google Shape;299;p19"/>
            <p:cNvSpPr/>
            <p:nvPr/>
          </p:nvSpPr>
          <p:spPr>
            <a:xfrm>
              <a:off x="5319490" y="1376976"/>
              <a:ext cx="452659" cy="529526"/>
            </a:xfrm>
            <a:prstGeom prst="rightArrow">
              <a:avLst>
                <a:gd name="adj1" fmla="val 60000"/>
                <a:gd name="adj2" fmla="val 50000"/>
              </a:avLst>
            </a:prstGeom>
            <a:solidFill>
              <a:srgbClr val="50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txBox="1"/>
            <p:nvPr/>
          </p:nvSpPr>
          <p:spPr>
            <a:xfrm>
              <a:off x="5319490" y="1482881"/>
              <a:ext cx="316861" cy="31771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301" name="Google Shape;301;p19"/>
            <p:cNvSpPr/>
            <p:nvPr/>
          </p:nvSpPr>
          <p:spPr>
            <a:xfrm>
              <a:off x="5985668" y="1001183"/>
              <a:ext cx="2135187" cy="1281112"/>
            </a:xfrm>
            <a:prstGeom prst="roundRect">
              <a:avLst>
                <a:gd name="adj" fmla="val 10000"/>
              </a:avLst>
            </a:prstGeom>
            <a:solidFill>
              <a:srgbClr val="4CC38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p:nvPr/>
          </p:nvSpPr>
          <p:spPr>
            <a:xfrm>
              <a:off x="6023190" y="1038705"/>
              <a:ext cx="2060143" cy="1206068"/>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3. Check consequences of actions  </a:t>
              </a:r>
              <a:endParaRPr/>
            </a:p>
          </p:txBody>
        </p:sp>
        <p:sp>
          <p:nvSpPr>
            <p:cNvPr id="303" name="Google Shape;303;p19"/>
            <p:cNvSpPr/>
            <p:nvPr/>
          </p:nvSpPr>
          <p:spPr>
            <a:xfrm rot="5400000">
              <a:off x="6826932" y="2431759"/>
              <a:ext cx="452659" cy="529526"/>
            </a:xfrm>
            <a:prstGeom prst="rightArrow">
              <a:avLst>
                <a:gd name="adj1" fmla="val 60000"/>
                <a:gd name="adj2" fmla="val 50000"/>
              </a:avLst>
            </a:prstGeom>
            <a:solidFill>
              <a:srgbClr val="48B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txBox="1"/>
            <p:nvPr/>
          </p:nvSpPr>
          <p:spPr>
            <a:xfrm>
              <a:off x="6894404" y="2470192"/>
              <a:ext cx="317716" cy="31686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305" name="Google Shape;305;p19"/>
            <p:cNvSpPr/>
            <p:nvPr/>
          </p:nvSpPr>
          <p:spPr>
            <a:xfrm>
              <a:off x="5985668" y="3136371"/>
              <a:ext cx="2135187" cy="1281112"/>
            </a:xfrm>
            <a:prstGeom prst="roundRect">
              <a:avLst>
                <a:gd name="adj" fmla="val 10000"/>
              </a:avLst>
            </a:prstGeom>
            <a:solidFill>
              <a:srgbClr val="46BA4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txBox="1"/>
            <p:nvPr/>
          </p:nvSpPr>
          <p:spPr>
            <a:xfrm>
              <a:off x="6023190" y="3173893"/>
              <a:ext cx="2060143" cy="1206068"/>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4. Change thoughts</a:t>
              </a:r>
              <a:endParaRPr/>
            </a:p>
          </p:txBody>
        </p:sp>
        <p:sp>
          <p:nvSpPr>
            <p:cNvPr id="307" name="Google Shape;307;p19"/>
            <p:cNvSpPr/>
            <p:nvPr/>
          </p:nvSpPr>
          <p:spPr>
            <a:xfrm rot="10800000">
              <a:off x="5345112" y="3512163"/>
              <a:ext cx="452659" cy="529526"/>
            </a:xfrm>
            <a:prstGeom prst="rightArrow">
              <a:avLst>
                <a:gd name="adj1" fmla="val 60000"/>
                <a:gd name="adj2" fmla="val 50000"/>
              </a:avLst>
            </a:prstGeom>
            <a:solidFill>
              <a:srgbClr val="6FA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txBox="1"/>
            <p:nvPr/>
          </p:nvSpPr>
          <p:spPr>
            <a:xfrm>
              <a:off x="5480910" y="3618068"/>
              <a:ext cx="316861" cy="31771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309" name="Google Shape;309;p19"/>
            <p:cNvSpPr/>
            <p:nvPr/>
          </p:nvSpPr>
          <p:spPr>
            <a:xfrm>
              <a:off x="2996406" y="3136370"/>
              <a:ext cx="2135187" cy="1281112"/>
            </a:xfrm>
            <a:prstGeom prst="roundRect">
              <a:avLst>
                <a:gd name="adj" fmla="val 10000"/>
              </a:avLst>
            </a:prstGeom>
            <a:solidFill>
              <a:srgbClr val="6FAB4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txBox="1"/>
            <p:nvPr/>
          </p:nvSpPr>
          <p:spPr>
            <a:xfrm>
              <a:off x="3033928" y="3173892"/>
              <a:ext cx="2060143" cy="1206068"/>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5. Act differently   </a:t>
              </a:r>
              <a:endParaRPr/>
            </a:p>
          </p:txBody>
        </p:sp>
      </p:grpSp>
      <p:sp>
        <p:nvSpPr>
          <p:cNvPr id="2" name="Google Shape;442;p23">
            <a:extLst>
              <a:ext uri="{FF2B5EF4-FFF2-40B4-BE49-F238E27FC236}">
                <a16:creationId xmlns:a16="http://schemas.microsoft.com/office/drawing/2014/main" id="{136F0A05-8D1B-B063-9938-B626947CAC93}"/>
              </a:ext>
            </a:extLst>
          </p:cNvPr>
          <p:cNvSpPr/>
          <p:nvPr/>
        </p:nvSpPr>
        <p:spPr>
          <a:xfrm>
            <a:off x="562243" y="1849711"/>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0"/>
          <p:cNvSpPr txBox="1">
            <a:spLocks noGrp="1"/>
          </p:cNvSpPr>
          <p:nvPr>
            <p:ph type="title"/>
          </p:nvPr>
        </p:nvSpPr>
        <p:spPr>
          <a:xfrm>
            <a:off x="457200" y="752475"/>
            <a:ext cx="10515600"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rgbClr val="0FAB7D"/>
              </a:buClr>
              <a:buSzPts val="4400"/>
              <a:buFont typeface="Calibri"/>
              <a:buNone/>
            </a:pPr>
            <a:r>
              <a:rPr lang="en-US" sz="3200" b="1" dirty="0">
                <a:solidFill>
                  <a:schemeClr val="tx1">
                    <a:lumMod val="75000"/>
                  </a:schemeClr>
                </a:solidFill>
                <a:latin typeface="Montserrat Black" pitchFamily="2" charset="0"/>
                <a:ea typeface="+mn-ea"/>
                <a:cs typeface="+mn-cs"/>
              </a:rPr>
              <a:t>Emotion Regulation Strategies </a:t>
            </a:r>
            <a:endParaRPr sz="3200" b="1" dirty="0">
              <a:solidFill>
                <a:schemeClr val="tx1">
                  <a:lumMod val="75000"/>
                </a:schemeClr>
              </a:solidFill>
              <a:latin typeface="Montserrat Black" pitchFamily="2" charset="0"/>
              <a:ea typeface="+mn-ea"/>
              <a:cs typeface="+mn-cs"/>
            </a:endParaRPr>
          </a:p>
        </p:txBody>
      </p:sp>
      <p:sp>
        <p:nvSpPr>
          <p:cNvPr id="316" name="Google Shape;31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5/25/2024</a:t>
            </a:r>
            <a:endParaRPr/>
          </a:p>
        </p:txBody>
      </p:sp>
      <p:sp>
        <p:nvSpPr>
          <p:cNvPr id="317" name="Google Shape;317;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18" name="Google Shape;31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19" name="Google Shape;319;p20"/>
          <p:cNvPicPr preferRelativeResize="0"/>
          <p:nvPr/>
        </p:nvPicPr>
        <p:blipFill rotWithShape="1">
          <a:blip r:embed="rId3">
            <a:alphaModFix/>
          </a:blip>
          <a:srcRect t="20145" r="2675"/>
          <a:stretch/>
        </p:blipFill>
        <p:spPr>
          <a:xfrm>
            <a:off x="3581400" y="2078038"/>
            <a:ext cx="4574931" cy="3890962"/>
          </a:xfrm>
          <a:prstGeom prst="rect">
            <a:avLst/>
          </a:prstGeom>
          <a:noFill/>
          <a:ln>
            <a:noFill/>
          </a:ln>
        </p:spPr>
      </p:pic>
      <p:sp>
        <p:nvSpPr>
          <p:cNvPr id="2" name="Google Shape;442;p23">
            <a:extLst>
              <a:ext uri="{FF2B5EF4-FFF2-40B4-BE49-F238E27FC236}">
                <a16:creationId xmlns:a16="http://schemas.microsoft.com/office/drawing/2014/main" id="{D2C8CB01-FE65-C82A-6C66-C0F4CFA693FE}"/>
              </a:ext>
            </a:extLst>
          </p:cNvPr>
          <p:cNvSpPr/>
          <p:nvPr/>
        </p:nvSpPr>
        <p:spPr>
          <a:xfrm>
            <a:off x="562243" y="1849711"/>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title"/>
          </p:nvPr>
        </p:nvSpPr>
        <p:spPr>
          <a:xfrm>
            <a:off x="396766" y="1216392"/>
            <a:ext cx="11067661"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rgbClr val="0FAB7D"/>
              </a:buClr>
              <a:buSzPts val="4400"/>
              <a:buFont typeface="Calibri"/>
              <a:buNone/>
            </a:pPr>
            <a:r>
              <a:rPr lang="en-US" sz="3200" b="1" dirty="0">
                <a:solidFill>
                  <a:schemeClr val="tx1">
                    <a:lumMod val="75000"/>
                  </a:schemeClr>
                </a:solidFill>
                <a:latin typeface="Montserrat Black" pitchFamily="2" charset="0"/>
                <a:ea typeface="+mn-ea"/>
                <a:cs typeface="+mn-cs"/>
              </a:rPr>
              <a:t>Let’s Apply </a:t>
            </a:r>
            <a:br>
              <a:rPr lang="en-US" sz="3200" b="1" dirty="0">
                <a:solidFill>
                  <a:schemeClr val="tx1">
                    <a:lumMod val="75000"/>
                  </a:schemeClr>
                </a:solidFill>
                <a:latin typeface="Montserrat Black" pitchFamily="2" charset="0"/>
                <a:ea typeface="+mn-ea"/>
                <a:cs typeface="+mn-cs"/>
              </a:rPr>
            </a:br>
            <a:r>
              <a:rPr lang="en-US" sz="3200" b="1" dirty="0">
                <a:solidFill>
                  <a:schemeClr val="tx1">
                    <a:lumMod val="75000"/>
                  </a:schemeClr>
                </a:solidFill>
                <a:latin typeface="Montserrat Black" pitchFamily="2" charset="0"/>
                <a:ea typeface="+mn-ea"/>
                <a:cs typeface="+mn-cs"/>
              </a:rPr>
              <a:t>Business Situations – What to do? </a:t>
            </a:r>
            <a:endParaRPr sz="3200" b="1" dirty="0">
              <a:solidFill>
                <a:schemeClr val="tx1">
                  <a:lumMod val="75000"/>
                </a:schemeClr>
              </a:solidFill>
              <a:latin typeface="Montserrat Black" pitchFamily="2" charset="0"/>
              <a:ea typeface="+mn-ea"/>
              <a:cs typeface="+mn-cs"/>
            </a:endParaRPr>
          </a:p>
        </p:txBody>
      </p:sp>
      <p:sp>
        <p:nvSpPr>
          <p:cNvPr id="326" name="Google Shape;326;p21"/>
          <p:cNvSpPr txBox="1">
            <a:spLocks noGrp="1"/>
          </p:cNvSpPr>
          <p:nvPr>
            <p:ph type="body" idx="1"/>
          </p:nvPr>
        </p:nvSpPr>
        <p:spPr>
          <a:xfrm>
            <a:off x="396766" y="2972989"/>
            <a:ext cx="10515600" cy="2668619"/>
          </a:xfrm>
          <a:prstGeom prst="rect">
            <a:avLst/>
          </a:prstGeom>
          <a:noFill/>
          <a:ln>
            <a:noFill/>
          </a:ln>
        </p:spPr>
        <p:txBody>
          <a:bodyPr spcFirstLastPara="1" wrap="square" lIns="91425" tIns="45700" rIns="91425" bIns="45700" anchor="t" anchorCtr="0">
            <a:normAutofit lnSpcReduction="10000"/>
          </a:bodyPr>
          <a:lstStyle/>
          <a:p>
            <a:pPr marL="514350" lvl="0" indent="-514350" algn="l" rtl="0">
              <a:lnSpc>
                <a:spcPct val="90000"/>
              </a:lnSpc>
              <a:spcBef>
                <a:spcPts val="1000"/>
              </a:spcBef>
              <a:spcAft>
                <a:spcPts val="0"/>
              </a:spcAft>
              <a:buClr>
                <a:srgbClr val="336EA8"/>
              </a:buClr>
              <a:buSzPts val="2800"/>
              <a:buFont typeface="Calibri"/>
              <a:buAutoNum type="arabicPeriod"/>
            </a:pPr>
            <a:r>
              <a:rPr lang="en-US" dirty="0">
                <a:solidFill>
                  <a:srgbClr val="336EA8"/>
                </a:solidFill>
              </a:rPr>
              <a:t>You are in a meeting with a client, and he provokes you by using some negative words.</a:t>
            </a:r>
            <a:endParaRPr dirty="0"/>
          </a:p>
          <a:p>
            <a:pPr marL="514350" lvl="0" indent="-514350" algn="l" rtl="0">
              <a:lnSpc>
                <a:spcPct val="90000"/>
              </a:lnSpc>
              <a:spcBef>
                <a:spcPts val="1000"/>
              </a:spcBef>
              <a:spcAft>
                <a:spcPts val="0"/>
              </a:spcAft>
              <a:buClr>
                <a:srgbClr val="336EA8"/>
              </a:buClr>
              <a:buSzPts val="2800"/>
              <a:buFont typeface="Calibri"/>
              <a:buAutoNum type="arabicPeriod"/>
            </a:pPr>
            <a:r>
              <a:rPr lang="en-US" dirty="0">
                <a:solidFill>
                  <a:srgbClr val="336EA8"/>
                </a:solidFill>
              </a:rPr>
              <a:t>Someone writes negative feedback on your performance and posts it on social media. </a:t>
            </a:r>
            <a:endParaRPr dirty="0"/>
          </a:p>
          <a:p>
            <a:pPr marL="514350" lvl="0" indent="-514350" algn="l" rtl="0">
              <a:lnSpc>
                <a:spcPct val="90000"/>
              </a:lnSpc>
              <a:spcBef>
                <a:spcPts val="1000"/>
              </a:spcBef>
              <a:spcAft>
                <a:spcPts val="0"/>
              </a:spcAft>
              <a:buClr>
                <a:srgbClr val="336EA8"/>
              </a:buClr>
              <a:buSzPts val="2800"/>
              <a:buFont typeface="Calibri"/>
              <a:buAutoNum type="arabicPeriod"/>
            </a:pPr>
            <a:r>
              <a:rPr lang="en-US" dirty="0">
                <a:solidFill>
                  <a:srgbClr val="336EA8"/>
                </a:solidFill>
              </a:rPr>
              <a:t>You feel disappointed because you applied for 3 deals or jobs and did not get them. </a:t>
            </a:r>
            <a:endParaRPr dirty="0"/>
          </a:p>
        </p:txBody>
      </p:sp>
      <p:sp>
        <p:nvSpPr>
          <p:cNvPr id="327" name="Google Shape;32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 name="Google Shape;442;p23">
            <a:extLst>
              <a:ext uri="{FF2B5EF4-FFF2-40B4-BE49-F238E27FC236}">
                <a16:creationId xmlns:a16="http://schemas.microsoft.com/office/drawing/2014/main" id="{30BF04B0-2A3B-544F-2F72-6952DE525687}"/>
              </a:ext>
            </a:extLst>
          </p:cNvPr>
          <p:cNvSpPr/>
          <p:nvPr/>
        </p:nvSpPr>
        <p:spPr>
          <a:xfrm>
            <a:off x="543193" y="2452255"/>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2" name="Google Shape;442;p23">
            <a:extLst>
              <a:ext uri="{FF2B5EF4-FFF2-40B4-BE49-F238E27FC236}">
                <a16:creationId xmlns:a16="http://schemas.microsoft.com/office/drawing/2014/main" id="{2B10D205-13C2-5973-DFF8-E6287C6576D8}"/>
              </a:ext>
            </a:extLst>
          </p:cNvPr>
          <p:cNvSpPr/>
          <p:nvPr/>
        </p:nvSpPr>
        <p:spPr>
          <a:xfrm>
            <a:off x="675133" y="1851139"/>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085181"/>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Components of Emotional Intelligence</a:t>
            </a:r>
          </a:p>
        </p:txBody>
      </p:sp>
      <p:grpSp>
        <p:nvGrpSpPr>
          <p:cNvPr id="5" name="Group 4">
            <a:extLst>
              <a:ext uri="{FF2B5EF4-FFF2-40B4-BE49-F238E27FC236}">
                <a16:creationId xmlns:a16="http://schemas.microsoft.com/office/drawing/2014/main" id="{83A02242-938D-D6F8-8512-97F704A68287}"/>
              </a:ext>
            </a:extLst>
          </p:cNvPr>
          <p:cNvGrpSpPr/>
          <p:nvPr/>
        </p:nvGrpSpPr>
        <p:grpSpPr>
          <a:xfrm>
            <a:off x="4799194" y="2142512"/>
            <a:ext cx="2533591" cy="1321660"/>
            <a:chOff x="508547" y="2951402"/>
            <a:chExt cx="2533591" cy="1321660"/>
          </a:xfrm>
        </p:grpSpPr>
        <p:sp>
          <p:nvSpPr>
            <p:cNvPr id="4" name="Rectangle: Rounded Corners 3">
              <a:extLst>
                <a:ext uri="{FF2B5EF4-FFF2-40B4-BE49-F238E27FC236}">
                  <a16:creationId xmlns:a16="http://schemas.microsoft.com/office/drawing/2014/main" id="{5D94FD0B-B302-6B4F-BCBB-CEBD269B56C3}"/>
                </a:ext>
              </a:extLst>
            </p:cNvPr>
            <p:cNvSpPr/>
            <p:nvPr/>
          </p:nvSpPr>
          <p:spPr>
            <a:xfrm>
              <a:off x="508547" y="2951402"/>
              <a:ext cx="2533591" cy="1321660"/>
            </a:xfrm>
            <a:custGeom>
              <a:avLst/>
              <a:gdLst>
                <a:gd name="connsiteX0" fmla="*/ 0 w 2533591"/>
                <a:gd name="connsiteY0" fmla="*/ 220281 h 1321660"/>
                <a:gd name="connsiteX1" fmla="*/ 220281 w 2533591"/>
                <a:gd name="connsiteY1" fmla="*/ 0 h 1321660"/>
                <a:gd name="connsiteX2" fmla="*/ 2313310 w 2533591"/>
                <a:gd name="connsiteY2" fmla="*/ 0 h 1321660"/>
                <a:gd name="connsiteX3" fmla="*/ 2533591 w 2533591"/>
                <a:gd name="connsiteY3" fmla="*/ 220281 h 1321660"/>
                <a:gd name="connsiteX4" fmla="*/ 2533591 w 2533591"/>
                <a:gd name="connsiteY4" fmla="*/ 1101379 h 1321660"/>
                <a:gd name="connsiteX5" fmla="*/ 2313310 w 2533591"/>
                <a:gd name="connsiteY5" fmla="*/ 1321660 h 1321660"/>
                <a:gd name="connsiteX6" fmla="*/ 220281 w 2533591"/>
                <a:gd name="connsiteY6" fmla="*/ 1321660 h 1321660"/>
                <a:gd name="connsiteX7" fmla="*/ 0 w 2533591"/>
                <a:gd name="connsiteY7" fmla="*/ 1101379 h 1321660"/>
                <a:gd name="connsiteX8" fmla="*/ 0 w 2533591"/>
                <a:gd name="connsiteY8" fmla="*/ 220281 h 13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591" h="1321660" fill="none" extrusionOk="0">
                  <a:moveTo>
                    <a:pt x="0" y="220281"/>
                  </a:moveTo>
                  <a:cubicBezTo>
                    <a:pt x="-2251" y="108917"/>
                    <a:pt x="104365" y="10705"/>
                    <a:pt x="220281" y="0"/>
                  </a:cubicBezTo>
                  <a:cubicBezTo>
                    <a:pt x="1209774" y="110934"/>
                    <a:pt x="1606178" y="140386"/>
                    <a:pt x="2313310" y="0"/>
                  </a:cubicBezTo>
                  <a:cubicBezTo>
                    <a:pt x="2437014" y="17625"/>
                    <a:pt x="2555262" y="93280"/>
                    <a:pt x="2533591" y="220281"/>
                  </a:cubicBezTo>
                  <a:cubicBezTo>
                    <a:pt x="2480179" y="577965"/>
                    <a:pt x="2467614" y="829653"/>
                    <a:pt x="2533591" y="1101379"/>
                  </a:cubicBezTo>
                  <a:cubicBezTo>
                    <a:pt x="2550051" y="1234190"/>
                    <a:pt x="2431546" y="1331603"/>
                    <a:pt x="2313310" y="1321660"/>
                  </a:cubicBezTo>
                  <a:cubicBezTo>
                    <a:pt x="1907873" y="1452037"/>
                    <a:pt x="587814" y="1175329"/>
                    <a:pt x="220281" y="1321660"/>
                  </a:cubicBezTo>
                  <a:cubicBezTo>
                    <a:pt x="87221" y="1327941"/>
                    <a:pt x="2849" y="1222623"/>
                    <a:pt x="0" y="1101379"/>
                  </a:cubicBezTo>
                  <a:cubicBezTo>
                    <a:pt x="29590" y="735273"/>
                    <a:pt x="-74603" y="438209"/>
                    <a:pt x="0" y="220281"/>
                  </a:cubicBezTo>
                  <a:close/>
                </a:path>
                <a:path w="2533591" h="1321660" stroke="0" extrusionOk="0">
                  <a:moveTo>
                    <a:pt x="0" y="220281"/>
                  </a:moveTo>
                  <a:cubicBezTo>
                    <a:pt x="-1752" y="101697"/>
                    <a:pt x="94968" y="-1509"/>
                    <a:pt x="220281" y="0"/>
                  </a:cubicBezTo>
                  <a:cubicBezTo>
                    <a:pt x="1025758" y="-60713"/>
                    <a:pt x="1341873" y="61072"/>
                    <a:pt x="2313310" y="0"/>
                  </a:cubicBezTo>
                  <a:cubicBezTo>
                    <a:pt x="2414015" y="7003"/>
                    <a:pt x="2529113" y="103918"/>
                    <a:pt x="2533591" y="220281"/>
                  </a:cubicBezTo>
                  <a:cubicBezTo>
                    <a:pt x="2464159" y="539293"/>
                    <a:pt x="2568564" y="759422"/>
                    <a:pt x="2533591" y="1101379"/>
                  </a:cubicBezTo>
                  <a:cubicBezTo>
                    <a:pt x="2549231" y="1208172"/>
                    <a:pt x="2439064" y="1321930"/>
                    <a:pt x="2313310" y="1321660"/>
                  </a:cubicBezTo>
                  <a:cubicBezTo>
                    <a:pt x="1268837" y="1247889"/>
                    <a:pt x="641532" y="1165777"/>
                    <a:pt x="220281" y="1321660"/>
                  </a:cubicBezTo>
                  <a:cubicBezTo>
                    <a:pt x="120516" y="1324835"/>
                    <a:pt x="-19679" y="1214056"/>
                    <a:pt x="0" y="1101379"/>
                  </a:cubicBezTo>
                  <a:cubicBezTo>
                    <a:pt x="-56538" y="751270"/>
                    <a:pt x="-45723" y="492132"/>
                    <a:pt x="0" y="220281"/>
                  </a:cubicBezTo>
                  <a:close/>
                </a:path>
              </a:pathLst>
            </a:custGeom>
            <a:solidFill>
              <a:srgbClr val="379A5B"/>
            </a:solidFill>
            <a:ln>
              <a:solidFill>
                <a:schemeClr val="tx1">
                  <a:lumMod val="75000"/>
                </a:schemeClr>
              </a:solidFill>
              <a:extLst>
                <a:ext uri="{C807C97D-BFC1-408E-A445-0C87EB9F89A2}">
                  <ask:lineSketchStyleProps xmlns:ask="http://schemas.microsoft.com/office/drawing/2018/sketchyshapes" sd="98176570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F9B7B4A-4AB2-1BAC-D012-EC1FE0463901}"/>
                </a:ext>
              </a:extLst>
            </p:cNvPr>
            <p:cNvSpPr txBox="1"/>
            <p:nvPr/>
          </p:nvSpPr>
          <p:spPr>
            <a:xfrm>
              <a:off x="665050" y="3239306"/>
              <a:ext cx="2189988" cy="830997"/>
            </a:xfrm>
            <a:prstGeom prst="rect">
              <a:avLst/>
            </a:prstGeom>
            <a:noFill/>
          </p:spPr>
          <p:txBody>
            <a:bodyPr wrap="square">
              <a:spAutoFit/>
            </a:bodyPr>
            <a:lstStyle/>
            <a:p>
              <a:pPr algn="ctr"/>
              <a:r>
                <a:rPr kumimoji="0" lang="en-GB" sz="2400" i="0" u="none" strike="noStrike" kern="1200" cap="none" spc="0" normalizeH="0" baseline="0" noProof="0" dirty="0">
                  <a:ln>
                    <a:noFill/>
                  </a:ln>
                  <a:solidFill>
                    <a:schemeClr val="bg1"/>
                  </a:solidFill>
                  <a:effectLst/>
                  <a:uLnTx/>
                  <a:uFillTx/>
                  <a:latin typeface="Montserrat Black" pitchFamily="2" charset="0"/>
                  <a:ea typeface="+mn-ea"/>
                  <a:cs typeface="+mn-cs"/>
                </a:rPr>
                <a:t>Emotional Intelligence</a:t>
              </a:r>
              <a:endParaRPr lang="en-GB" sz="1400" dirty="0">
                <a:solidFill>
                  <a:schemeClr val="bg1"/>
                </a:solidFill>
              </a:endParaRPr>
            </a:p>
          </p:txBody>
        </p:sp>
      </p:grpSp>
      <p:sp>
        <p:nvSpPr>
          <p:cNvPr id="15" name="Rectangle: Rounded Corners 14">
            <a:extLst>
              <a:ext uri="{FF2B5EF4-FFF2-40B4-BE49-F238E27FC236}">
                <a16:creationId xmlns:a16="http://schemas.microsoft.com/office/drawing/2014/main" id="{0E6657EE-EC69-E6E5-495F-3A89BC7FAA15}"/>
              </a:ext>
            </a:extLst>
          </p:cNvPr>
          <p:cNvSpPr/>
          <p:nvPr/>
        </p:nvSpPr>
        <p:spPr>
          <a:xfrm>
            <a:off x="5123184" y="504378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B780BD47-AA3C-B0BB-A137-A7C800BAE4DF}"/>
              </a:ext>
            </a:extLst>
          </p:cNvPr>
          <p:cNvSpPr/>
          <p:nvPr/>
        </p:nvSpPr>
        <p:spPr>
          <a:xfrm>
            <a:off x="7389167" y="446194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Rounded Corners 19">
            <a:extLst>
              <a:ext uri="{FF2B5EF4-FFF2-40B4-BE49-F238E27FC236}">
                <a16:creationId xmlns:a16="http://schemas.microsoft.com/office/drawing/2014/main" id="{5EFCEAA1-C618-4E85-6E6C-67C2B68152E8}"/>
              </a:ext>
            </a:extLst>
          </p:cNvPr>
          <p:cNvSpPr/>
          <p:nvPr/>
        </p:nvSpPr>
        <p:spPr>
          <a:xfrm>
            <a:off x="9330605"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41C9C5F6-8B18-5247-793B-6BF57C607FB4}"/>
              </a:ext>
            </a:extLst>
          </p:cNvPr>
          <p:cNvSpPr/>
          <p:nvPr/>
        </p:nvSpPr>
        <p:spPr>
          <a:xfrm>
            <a:off x="7455877"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79AF2E93-70D7-70E9-1541-54248EFE654B}"/>
              </a:ext>
            </a:extLst>
          </p:cNvPr>
          <p:cNvSpPr/>
          <p:nvPr/>
        </p:nvSpPr>
        <p:spPr>
          <a:xfrm>
            <a:off x="7315200" y="3534510"/>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4DE0FD5-E22E-271F-7AAF-E609AE719A77}"/>
              </a:ext>
            </a:extLst>
          </p:cNvPr>
          <p:cNvSpPr/>
          <p:nvPr/>
        </p:nvSpPr>
        <p:spPr>
          <a:xfrm flipH="1">
            <a:off x="2373923"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94A64339-F9DB-D298-FD0D-E1AAA52284F1}"/>
              </a:ext>
            </a:extLst>
          </p:cNvPr>
          <p:cNvSpPr/>
          <p:nvPr/>
        </p:nvSpPr>
        <p:spPr>
          <a:xfrm flipH="1">
            <a:off x="4079629" y="3587265"/>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90E7B471-9C11-1DF5-2434-E94C85CD6619}"/>
              </a:ext>
            </a:extLst>
          </p:cNvPr>
          <p:cNvSpPr/>
          <p:nvPr/>
        </p:nvSpPr>
        <p:spPr>
          <a:xfrm>
            <a:off x="5956925" y="3640018"/>
            <a:ext cx="92937" cy="1266092"/>
          </a:xfrm>
          <a:custGeom>
            <a:avLst/>
            <a:gdLst>
              <a:gd name="connsiteX0" fmla="*/ 39429 w 92937"/>
              <a:gd name="connsiteY0" fmla="*/ 0 h 1266092"/>
              <a:gd name="connsiteX1" fmla="*/ 92183 w 92937"/>
              <a:gd name="connsiteY1" fmla="*/ 545123 h 1266092"/>
              <a:gd name="connsiteX2" fmla="*/ 4260 w 92937"/>
              <a:gd name="connsiteY2" fmla="*/ 1090246 h 1266092"/>
              <a:gd name="connsiteX3" fmla="*/ 21844 w 92937"/>
              <a:gd name="connsiteY3" fmla="*/ 1266092 h 1266092"/>
            </a:gdLst>
            <a:ahLst/>
            <a:cxnLst>
              <a:cxn ang="0">
                <a:pos x="connsiteX0" y="connsiteY0"/>
              </a:cxn>
              <a:cxn ang="0">
                <a:pos x="connsiteX1" y="connsiteY1"/>
              </a:cxn>
              <a:cxn ang="0">
                <a:pos x="connsiteX2" y="connsiteY2"/>
              </a:cxn>
              <a:cxn ang="0">
                <a:pos x="connsiteX3" y="connsiteY3"/>
              </a:cxn>
            </a:cxnLst>
            <a:rect l="l" t="t" r="r" b="b"/>
            <a:pathLst>
              <a:path w="92937" h="1266092">
                <a:moveTo>
                  <a:pt x="39429" y="0"/>
                </a:moveTo>
                <a:cubicBezTo>
                  <a:pt x="68736" y="181707"/>
                  <a:pt x="98044" y="363415"/>
                  <a:pt x="92183" y="545123"/>
                </a:cubicBezTo>
                <a:cubicBezTo>
                  <a:pt x="86322" y="726831"/>
                  <a:pt x="15983" y="970085"/>
                  <a:pt x="4260" y="1090246"/>
                </a:cubicBezTo>
                <a:cubicBezTo>
                  <a:pt x="-7463" y="1210407"/>
                  <a:pt x="7190" y="1238249"/>
                  <a:pt x="21844" y="1266092"/>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532A5B38-FEA8-B060-ADDA-F7709229D41F}"/>
              </a:ext>
            </a:extLst>
          </p:cNvPr>
          <p:cNvGrpSpPr/>
          <p:nvPr/>
        </p:nvGrpSpPr>
        <p:grpSpPr>
          <a:xfrm>
            <a:off x="-375782" y="3582572"/>
            <a:ext cx="4332907" cy="1093244"/>
            <a:chOff x="-375782" y="3582572"/>
            <a:chExt cx="4332907" cy="1093244"/>
          </a:xfrm>
        </p:grpSpPr>
        <p:sp>
          <p:nvSpPr>
            <p:cNvPr id="21" name="Rectangle: Rounded Corners 20">
              <a:extLst>
                <a:ext uri="{FF2B5EF4-FFF2-40B4-BE49-F238E27FC236}">
                  <a16:creationId xmlns:a16="http://schemas.microsoft.com/office/drawing/2014/main" id="{1E02D0CE-18B4-5ACF-3F27-B3C277F43B9D}"/>
                </a:ext>
              </a:extLst>
            </p:cNvPr>
            <p:cNvSpPr/>
            <p:nvPr/>
          </p:nvSpPr>
          <p:spPr>
            <a:xfrm>
              <a:off x="851941"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30DAFCC-31F0-A9B7-15A5-F08821E3DC44}"/>
                </a:ext>
              </a:extLst>
            </p:cNvPr>
            <p:cNvSpPr txBox="1"/>
            <p:nvPr/>
          </p:nvSpPr>
          <p:spPr>
            <a:xfrm>
              <a:off x="-375782" y="3759616"/>
              <a:ext cx="433290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Awareness</a:t>
              </a:r>
              <a:endParaRPr kumimoji="0" lang="en-US" sz="24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grpSp>
      <p:grpSp>
        <p:nvGrpSpPr>
          <p:cNvPr id="11" name="Group 10">
            <a:extLst>
              <a:ext uri="{FF2B5EF4-FFF2-40B4-BE49-F238E27FC236}">
                <a16:creationId xmlns:a16="http://schemas.microsoft.com/office/drawing/2014/main" id="{F69E4929-3A13-2CFA-92A3-C6E5AC784474}"/>
              </a:ext>
            </a:extLst>
          </p:cNvPr>
          <p:cNvGrpSpPr/>
          <p:nvPr/>
        </p:nvGrpSpPr>
        <p:grpSpPr>
          <a:xfrm>
            <a:off x="1593407" y="4479534"/>
            <a:ext cx="4332907" cy="1093244"/>
            <a:chOff x="1593407" y="4479534"/>
            <a:chExt cx="4332907" cy="1093244"/>
          </a:xfrm>
        </p:grpSpPr>
        <p:sp>
          <p:nvSpPr>
            <p:cNvPr id="17" name="Rectangle: Rounded Corners 16">
              <a:extLst>
                <a:ext uri="{FF2B5EF4-FFF2-40B4-BE49-F238E27FC236}">
                  <a16:creationId xmlns:a16="http://schemas.microsoft.com/office/drawing/2014/main" id="{4A7741A7-4379-E607-62FA-9909936FE75D}"/>
                </a:ext>
              </a:extLst>
            </p:cNvPr>
            <p:cNvSpPr/>
            <p:nvPr/>
          </p:nvSpPr>
          <p:spPr>
            <a:xfrm>
              <a:off x="2845278" y="4479534"/>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34E3A9A-F3E8-6BC5-9E8E-41EFE4C4A895}"/>
                </a:ext>
              </a:extLst>
            </p:cNvPr>
            <p:cNvSpPr txBox="1"/>
            <p:nvPr/>
          </p:nvSpPr>
          <p:spPr>
            <a:xfrm>
              <a:off x="1593407" y="4657978"/>
              <a:ext cx="433290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Regulation</a:t>
              </a:r>
              <a:endParaRPr kumimoji="0" lang="en-US" sz="24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grpSp>
      <p:sp>
        <p:nvSpPr>
          <p:cNvPr id="13" name="TextBox 12">
            <a:extLst>
              <a:ext uri="{FF2B5EF4-FFF2-40B4-BE49-F238E27FC236}">
                <a16:creationId xmlns:a16="http://schemas.microsoft.com/office/drawing/2014/main" id="{68C5DADD-1F96-22BC-4DBD-EF1867216E69}"/>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21</a:t>
            </a:r>
            <a:endParaRPr lang="en-US" b="1" dirty="0">
              <a:solidFill>
                <a:schemeClr val="bg1"/>
              </a:solidFill>
              <a:latin typeface="Montesrrat"/>
            </a:endParaRPr>
          </a:p>
        </p:txBody>
      </p:sp>
    </p:spTree>
    <p:extLst>
      <p:ext uri="{BB962C8B-B14F-4D97-AF65-F5344CB8AC3E}">
        <p14:creationId xmlns:p14="http://schemas.microsoft.com/office/powerpoint/2010/main" val="2962519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3EC7EDF-3DCD-37D5-CFB3-61A2399824E9}"/>
              </a:ext>
            </a:extLst>
          </p:cNvPr>
          <p:cNvSpPr/>
          <p:nvPr/>
        </p:nvSpPr>
        <p:spPr>
          <a:xfrm>
            <a:off x="1522329" y="3026999"/>
            <a:ext cx="3855600" cy="1922400"/>
          </a:xfrm>
          <a:custGeom>
            <a:avLst/>
            <a:gdLst>
              <a:gd name="connsiteX0" fmla="*/ 0 w 3855600"/>
              <a:gd name="connsiteY0" fmla="*/ 938842 h 1922400"/>
              <a:gd name="connsiteX1" fmla="*/ 938842 w 3855600"/>
              <a:gd name="connsiteY1" fmla="*/ 0 h 1922400"/>
              <a:gd name="connsiteX2" fmla="*/ 1578368 w 3855600"/>
              <a:gd name="connsiteY2" fmla="*/ 0 h 1922400"/>
              <a:gd name="connsiteX3" fmla="*/ 2178336 w 3855600"/>
              <a:gd name="connsiteY3" fmla="*/ 0 h 1922400"/>
              <a:gd name="connsiteX4" fmla="*/ 2916758 w 3855600"/>
              <a:gd name="connsiteY4" fmla="*/ 0 h 1922400"/>
              <a:gd name="connsiteX5" fmla="*/ 3855600 w 3855600"/>
              <a:gd name="connsiteY5" fmla="*/ 938842 h 1922400"/>
              <a:gd name="connsiteX6" fmla="*/ 3855600 w 3855600"/>
              <a:gd name="connsiteY6" fmla="*/ 983558 h 1922400"/>
              <a:gd name="connsiteX7" fmla="*/ 2916758 w 3855600"/>
              <a:gd name="connsiteY7" fmla="*/ 1922400 h 1922400"/>
              <a:gd name="connsiteX8" fmla="*/ 2277232 w 3855600"/>
              <a:gd name="connsiteY8" fmla="*/ 1922400 h 1922400"/>
              <a:gd name="connsiteX9" fmla="*/ 1637706 w 3855600"/>
              <a:gd name="connsiteY9" fmla="*/ 1922400 h 1922400"/>
              <a:gd name="connsiteX10" fmla="*/ 938842 w 3855600"/>
              <a:gd name="connsiteY10" fmla="*/ 1922400 h 1922400"/>
              <a:gd name="connsiteX11" fmla="*/ 0 w 3855600"/>
              <a:gd name="connsiteY11" fmla="*/ 983558 h 1922400"/>
              <a:gd name="connsiteX12" fmla="*/ 0 w 3855600"/>
              <a:gd name="connsiteY12" fmla="*/ 938842 h 19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5600" h="1922400" fill="none" extrusionOk="0">
                <a:moveTo>
                  <a:pt x="0" y="938842"/>
                </a:moveTo>
                <a:cubicBezTo>
                  <a:pt x="47940" y="518153"/>
                  <a:pt x="393802" y="61340"/>
                  <a:pt x="938842" y="0"/>
                </a:cubicBezTo>
                <a:cubicBezTo>
                  <a:pt x="1168651" y="17944"/>
                  <a:pt x="1363698" y="6393"/>
                  <a:pt x="1578368" y="0"/>
                </a:cubicBezTo>
                <a:cubicBezTo>
                  <a:pt x="1793038" y="-6393"/>
                  <a:pt x="1986547" y="322"/>
                  <a:pt x="2178336" y="0"/>
                </a:cubicBezTo>
                <a:cubicBezTo>
                  <a:pt x="2370125" y="-322"/>
                  <a:pt x="2609288" y="29301"/>
                  <a:pt x="2916758" y="0"/>
                </a:cubicBezTo>
                <a:cubicBezTo>
                  <a:pt x="3417368" y="-16670"/>
                  <a:pt x="3862528" y="474073"/>
                  <a:pt x="3855600" y="938842"/>
                </a:cubicBezTo>
                <a:cubicBezTo>
                  <a:pt x="3854752" y="956799"/>
                  <a:pt x="3854588" y="970713"/>
                  <a:pt x="3855600" y="983558"/>
                </a:cubicBezTo>
                <a:cubicBezTo>
                  <a:pt x="3822297" y="1567064"/>
                  <a:pt x="3428216" y="1994359"/>
                  <a:pt x="2916758" y="1922400"/>
                </a:cubicBezTo>
                <a:cubicBezTo>
                  <a:pt x="2767297" y="1928847"/>
                  <a:pt x="2586877" y="1952952"/>
                  <a:pt x="2277232" y="1922400"/>
                </a:cubicBezTo>
                <a:cubicBezTo>
                  <a:pt x="1967587" y="1891848"/>
                  <a:pt x="1912794" y="1940235"/>
                  <a:pt x="1637706" y="1922400"/>
                </a:cubicBezTo>
                <a:cubicBezTo>
                  <a:pt x="1362618" y="1904565"/>
                  <a:pt x="1272536" y="1921501"/>
                  <a:pt x="938842" y="1922400"/>
                </a:cubicBezTo>
                <a:cubicBezTo>
                  <a:pt x="497351" y="1978175"/>
                  <a:pt x="40259" y="1512520"/>
                  <a:pt x="0" y="983558"/>
                </a:cubicBezTo>
                <a:cubicBezTo>
                  <a:pt x="-1353" y="964755"/>
                  <a:pt x="572" y="959139"/>
                  <a:pt x="0" y="938842"/>
                </a:cubicBezTo>
                <a:close/>
              </a:path>
              <a:path w="3855600" h="1922400" stroke="0" extrusionOk="0">
                <a:moveTo>
                  <a:pt x="0" y="938842"/>
                </a:moveTo>
                <a:cubicBezTo>
                  <a:pt x="13470" y="452304"/>
                  <a:pt x="325601" y="-70632"/>
                  <a:pt x="938842" y="0"/>
                </a:cubicBezTo>
                <a:cubicBezTo>
                  <a:pt x="1142814" y="-4703"/>
                  <a:pt x="1472040" y="29036"/>
                  <a:pt x="1637706" y="0"/>
                </a:cubicBezTo>
                <a:cubicBezTo>
                  <a:pt x="1803372" y="-29036"/>
                  <a:pt x="2020496" y="12329"/>
                  <a:pt x="2257453" y="0"/>
                </a:cubicBezTo>
                <a:cubicBezTo>
                  <a:pt x="2494410" y="-12329"/>
                  <a:pt x="2678526" y="-17381"/>
                  <a:pt x="2916758" y="0"/>
                </a:cubicBezTo>
                <a:cubicBezTo>
                  <a:pt x="3448524" y="3263"/>
                  <a:pt x="3943947" y="354554"/>
                  <a:pt x="3855600" y="938842"/>
                </a:cubicBezTo>
                <a:cubicBezTo>
                  <a:pt x="3854029" y="948394"/>
                  <a:pt x="3854138" y="968870"/>
                  <a:pt x="3855600" y="983558"/>
                </a:cubicBezTo>
                <a:cubicBezTo>
                  <a:pt x="3850631" y="1464456"/>
                  <a:pt x="3426708" y="1913293"/>
                  <a:pt x="2916758" y="1922400"/>
                </a:cubicBezTo>
                <a:cubicBezTo>
                  <a:pt x="2647702" y="1943017"/>
                  <a:pt x="2592834" y="1945642"/>
                  <a:pt x="2297011" y="1922400"/>
                </a:cubicBezTo>
                <a:cubicBezTo>
                  <a:pt x="2001188" y="1899158"/>
                  <a:pt x="1794195" y="1926042"/>
                  <a:pt x="1617926" y="1922400"/>
                </a:cubicBezTo>
                <a:cubicBezTo>
                  <a:pt x="1441657" y="1918758"/>
                  <a:pt x="1241105" y="1928531"/>
                  <a:pt x="938842" y="1922400"/>
                </a:cubicBezTo>
                <a:cubicBezTo>
                  <a:pt x="440346" y="1922176"/>
                  <a:pt x="83033" y="1502216"/>
                  <a:pt x="0" y="983558"/>
                </a:cubicBezTo>
                <a:cubicBezTo>
                  <a:pt x="1692" y="969353"/>
                  <a:pt x="904" y="954753"/>
                  <a:pt x="0" y="93884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Google Shape;442;p23">
            <a:extLst>
              <a:ext uri="{FF2B5EF4-FFF2-40B4-BE49-F238E27FC236}">
                <a16:creationId xmlns:a16="http://schemas.microsoft.com/office/drawing/2014/main" id="{2B10D205-13C2-5973-DFF8-E6287C6576D8}"/>
              </a:ext>
            </a:extLst>
          </p:cNvPr>
          <p:cNvSpPr/>
          <p:nvPr/>
        </p:nvSpPr>
        <p:spPr>
          <a:xfrm>
            <a:off x="675133" y="1839567"/>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073609"/>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Components of Emotional Intelligence</a:t>
            </a:r>
          </a:p>
        </p:txBody>
      </p:sp>
      <p:sp>
        <p:nvSpPr>
          <p:cNvPr id="9" name="TextBox 8">
            <a:extLst>
              <a:ext uri="{FF2B5EF4-FFF2-40B4-BE49-F238E27FC236}">
                <a16:creationId xmlns:a16="http://schemas.microsoft.com/office/drawing/2014/main" id="{DBF37A21-FEA5-FED5-F3C9-1856AB7CC05E}"/>
              </a:ext>
            </a:extLst>
          </p:cNvPr>
          <p:cNvSpPr txBox="1"/>
          <p:nvPr/>
        </p:nvSpPr>
        <p:spPr>
          <a:xfrm>
            <a:off x="1283676" y="3388035"/>
            <a:ext cx="4332907"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Motivation</a:t>
            </a:r>
            <a:endParaRPr kumimoji="0" lang="en-US" sz="4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sp>
        <p:nvSpPr>
          <p:cNvPr id="4" name="TextBox 3">
            <a:extLst>
              <a:ext uri="{FF2B5EF4-FFF2-40B4-BE49-F238E27FC236}">
                <a16:creationId xmlns:a16="http://schemas.microsoft.com/office/drawing/2014/main" id="{45D0C7D5-D10A-D28A-F9E3-84F07B3ADE9E}"/>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22</a:t>
            </a:r>
            <a:endParaRPr lang="en-US" b="1" dirty="0">
              <a:solidFill>
                <a:schemeClr val="bg1"/>
              </a:solidFill>
              <a:latin typeface="Montesrrat"/>
            </a:endParaRPr>
          </a:p>
        </p:txBody>
      </p:sp>
    </p:spTree>
    <p:extLst>
      <p:ext uri="{BB962C8B-B14F-4D97-AF65-F5344CB8AC3E}">
        <p14:creationId xmlns:p14="http://schemas.microsoft.com/office/powerpoint/2010/main" val="2012717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4" name="Group 3">
            <a:extLst>
              <a:ext uri="{FF2B5EF4-FFF2-40B4-BE49-F238E27FC236}">
                <a16:creationId xmlns:a16="http://schemas.microsoft.com/office/drawing/2014/main" id="{B671556A-45CA-1D33-D838-508795A28A08}"/>
              </a:ext>
            </a:extLst>
          </p:cNvPr>
          <p:cNvGrpSpPr/>
          <p:nvPr/>
        </p:nvGrpSpPr>
        <p:grpSpPr>
          <a:xfrm>
            <a:off x="1216593" y="2291094"/>
            <a:ext cx="9594283" cy="1991610"/>
            <a:chOff x="881313" y="2260614"/>
            <a:chExt cx="9594283" cy="1991610"/>
          </a:xfrm>
        </p:grpSpPr>
        <p:grpSp>
          <p:nvGrpSpPr>
            <p:cNvPr id="3" name="Group 2">
              <a:extLst>
                <a:ext uri="{FF2B5EF4-FFF2-40B4-BE49-F238E27FC236}">
                  <a16:creationId xmlns:a16="http://schemas.microsoft.com/office/drawing/2014/main" id="{BE5609E6-85C3-0B77-AFC2-FD942353E9A7}"/>
                </a:ext>
              </a:extLst>
            </p:cNvPr>
            <p:cNvGrpSpPr/>
            <p:nvPr/>
          </p:nvGrpSpPr>
          <p:grpSpPr>
            <a:xfrm>
              <a:off x="1020824" y="2260614"/>
              <a:ext cx="9251408" cy="1991610"/>
              <a:chOff x="1020824" y="2260614"/>
              <a:chExt cx="9251408" cy="1991610"/>
            </a:xfrm>
          </p:grpSpPr>
          <p:sp>
            <p:nvSpPr>
              <p:cNvPr id="18" name="Rectangle 17"/>
              <p:cNvSpPr/>
              <p:nvPr/>
            </p:nvSpPr>
            <p:spPr>
              <a:xfrm>
                <a:off x="1020824" y="2659250"/>
                <a:ext cx="9119394" cy="1592974"/>
              </a:xfrm>
              <a:prstGeom prst="rect">
                <a:avLst/>
              </a:prstGeom>
              <a:solidFill>
                <a:srgbClr val="FCC476">
                  <a:alpha val="4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lumMod val="25000"/>
                    </a:schemeClr>
                  </a:solidFill>
                  <a:latin typeface="Montserrat" pitchFamily="2" charset="0"/>
                </a:endParaRPr>
              </a:p>
            </p:txBody>
          </p:sp>
          <p:sp>
            <p:nvSpPr>
              <p:cNvPr id="19" name="Rectangle 18"/>
              <p:cNvSpPr/>
              <p:nvPr/>
            </p:nvSpPr>
            <p:spPr>
              <a:xfrm>
                <a:off x="1152838" y="2260614"/>
                <a:ext cx="9119394" cy="1592974"/>
              </a:xfrm>
              <a:prstGeom prst="rect">
                <a:avLst/>
              </a:prstGeom>
              <a:solidFill>
                <a:srgbClr val="55C2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tx1">
                      <a:lumMod val="50000"/>
                    </a:schemeClr>
                  </a:solidFill>
                  <a:latin typeface="Montserrat" pitchFamily="2" charset="0"/>
                </a:endParaRPr>
              </a:p>
            </p:txBody>
          </p:sp>
        </p:grpSp>
        <p:sp>
          <p:nvSpPr>
            <p:cNvPr id="2" name="TextBox 1">
              <a:extLst>
                <a:ext uri="{FF2B5EF4-FFF2-40B4-BE49-F238E27FC236}">
                  <a16:creationId xmlns:a16="http://schemas.microsoft.com/office/drawing/2014/main" id="{B48BF26C-E0A6-35C1-50D5-78B7BD040A9D}"/>
                </a:ext>
              </a:extLst>
            </p:cNvPr>
            <p:cNvSpPr txBox="1"/>
            <p:nvPr/>
          </p:nvSpPr>
          <p:spPr>
            <a:xfrm>
              <a:off x="881313" y="2388659"/>
              <a:ext cx="959428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ontserrat" pitchFamily="2" charset="0"/>
                  <a:ea typeface="+mn-ea"/>
                  <a:cs typeface="+mn-cs"/>
                </a:rPr>
                <a:t>Do you usually recognize the emotions you are feeling?</a:t>
              </a:r>
            </a:p>
          </p:txBody>
        </p:sp>
      </p:grpSp>
      <p:sp>
        <p:nvSpPr>
          <p:cNvPr id="5" name="TextBox 4">
            <a:extLst>
              <a:ext uri="{FF2B5EF4-FFF2-40B4-BE49-F238E27FC236}">
                <a16:creationId xmlns:a16="http://schemas.microsoft.com/office/drawing/2014/main" id="{85BF493D-2A8E-F06D-1D7E-95035CFE6B44}"/>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6</a:t>
            </a:r>
            <a:endParaRPr lang="en-US" b="1" dirty="0">
              <a:solidFill>
                <a:schemeClr val="bg1"/>
              </a:solidFill>
              <a:latin typeface="Montesrrat"/>
            </a:endParaRPr>
          </a:p>
        </p:txBody>
      </p:sp>
    </p:spTree>
    <p:extLst>
      <p:ext uri="{BB962C8B-B14F-4D97-AF65-F5344CB8AC3E}">
        <p14:creationId xmlns:p14="http://schemas.microsoft.com/office/powerpoint/2010/main" val="793614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17" name="Google Shape;442;p23">
            <a:extLst>
              <a:ext uri="{FF2B5EF4-FFF2-40B4-BE49-F238E27FC236}">
                <a16:creationId xmlns:a16="http://schemas.microsoft.com/office/drawing/2014/main" id="{07CF2828-DE8F-C2C7-DDCE-46EB4CD7A979}"/>
              </a:ext>
            </a:extLst>
          </p:cNvPr>
          <p:cNvSpPr/>
          <p:nvPr/>
        </p:nvSpPr>
        <p:spPr>
          <a:xfrm>
            <a:off x="562243" y="1861285"/>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TextBox 17">
            <a:extLst>
              <a:ext uri="{FF2B5EF4-FFF2-40B4-BE49-F238E27FC236}">
                <a16:creationId xmlns:a16="http://schemas.microsoft.com/office/drawing/2014/main" id="{791E8562-00E8-5448-4CF2-8DAEF1016580}"/>
              </a:ext>
            </a:extLst>
          </p:cNvPr>
          <p:cNvSpPr txBox="1"/>
          <p:nvPr/>
        </p:nvSpPr>
        <p:spPr>
          <a:xfrm>
            <a:off x="447549" y="1095327"/>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Motivation VS Inspiration </a:t>
            </a:r>
          </a:p>
        </p:txBody>
      </p:sp>
      <p:sp>
        <p:nvSpPr>
          <p:cNvPr id="9" name="TextBox 8">
            <a:extLst>
              <a:ext uri="{FF2B5EF4-FFF2-40B4-BE49-F238E27FC236}">
                <a16:creationId xmlns:a16="http://schemas.microsoft.com/office/drawing/2014/main" id="{00FB2EE3-1DEC-2828-42AA-BB1E5353894F}"/>
              </a:ext>
            </a:extLst>
          </p:cNvPr>
          <p:cNvSpPr txBox="1"/>
          <p:nvPr/>
        </p:nvSpPr>
        <p:spPr>
          <a:xfrm>
            <a:off x="751554" y="2393090"/>
            <a:ext cx="7153193" cy="1614545"/>
          </a:xfrm>
          <a:prstGeom prst="rect">
            <a:avLst/>
          </a:prstGeom>
          <a:noFill/>
        </p:spPr>
        <p:txBody>
          <a:bodyPr wrap="square" rtlCol="0" anchor="ctr">
            <a:spAutoFit/>
          </a:bodyPr>
          <a:lstStyle/>
          <a:p>
            <a:pPr algn="just">
              <a:lnSpc>
                <a:spcPct val="120000"/>
              </a:lnSpc>
            </a:pPr>
            <a:r>
              <a:rPr lang="en-US" sz="2400" b="1" dirty="0">
                <a:solidFill>
                  <a:srgbClr val="FDFCF7"/>
                </a:solidFill>
                <a:highlight>
                  <a:srgbClr val="55C27D"/>
                </a:highlight>
                <a:latin typeface="Montserrat" pitchFamily="2" charset="0"/>
              </a:rPr>
              <a:t>Motivation </a:t>
            </a:r>
          </a:p>
          <a:p>
            <a:pPr algn="just">
              <a:lnSpc>
                <a:spcPct val="120000"/>
              </a:lnSpc>
            </a:pPr>
            <a:r>
              <a:rPr lang="en-GB" sz="2000" dirty="0">
                <a:solidFill>
                  <a:srgbClr val="2C2C2C"/>
                </a:solidFill>
                <a:latin typeface="Montserrat" pitchFamily="2" charset="0"/>
              </a:rPr>
              <a:t>Motivation is what pushes us to achieve our goals, feel more fulfilled, and improve our overall quality of life. It is your </a:t>
            </a:r>
            <a:r>
              <a:rPr lang="en-GB" sz="2000" b="1" dirty="0">
                <a:solidFill>
                  <a:srgbClr val="2C2C2C"/>
                </a:solidFill>
                <a:latin typeface="Montserrat" pitchFamily="2" charset="0"/>
              </a:rPr>
              <a:t>why that keeps you moving</a:t>
            </a:r>
            <a:r>
              <a:rPr lang="en-GB" sz="2000" dirty="0">
                <a:solidFill>
                  <a:srgbClr val="2C2C2C"/>
                </a:solidFill>
                <a:latin typeface="Montserrat" pitchFamily="2" charset="0"/>
              </a:rPr>
              <a:t>.</a:t>
            </a:r>
            <a:endParaRPr lang="en-GB" sz="3200" b="1" dirty="0">
              <a:solidFill>
                <a:srgbClr val="FDFCF7"/>
              </a:solidFill>
              <a:highlight>
                <a:srgbClr val="55C27D"/>
              </a:highlight>
              <a:latin typeface="Montserrat" pitchFamily="2" charset="0"/>
            </a:endParaRPr>
          </a:p>
        </p:txBody>
      </p:sp>
      <p:sp>
        <p:nvSpPr>
          <p:cNvPr id="10" name="TextBox 9">
            <a:extLst>
              <a:ext uri="{FF2B5EF4-FFF2-40B4-BE49-F238E27FC236}">
                <a16:creationId xmlns:a16="http://schemas.microsoft.com/office/drawing/2014/main" id="{E3DA007D-A0FA-8480-5041-93B72E5699A2}"/>
              </a:ext>
            </a:extLst>
          </p:cNvPr>
          <p:cNvSpPr txBox="1"/>
          <p:nvPr/>
        </p:nvSpPr>
        <p:spPr>
          <a:xfrm>
            <a:off x="747538" y="4109597"/>
            <a:ext cx="7153193" cy="1614545"/>
          </a:xfrm>
          <a:prstGeom prst="rect">
            <a:avLst/>
          </a:prstGeom>
          <a:noFill/>
        </p:spPr>
        <p:txBody>
          <a:bodyPr wrap="square" rtlCol="0" anchor="ctr">
            <a:spAutoFit/>
          </a:bodyPr>
          <a:lstStyle/>
          <a:p>
            <a:pPr algn="just">
              <a:lnSpc>
                <a:spcPct val="120000"/>
              </a:lnSpc>
            </a:pPr>
            <a:r>
              <a:rPr lang="en-US" sz="2400" b="1" dirty="0">
                <a:solidFill>
                  <a:srgbClr val="FDFCF7"/>
                </a:solidFill>
                <a:highlight>
                  <a:srgbClr val="55C27D"/>
                </a:highlight>
                <a:latin typeface="Montserrat" pitchFamily="2" charset="0"/>
              </a:rPr>
              <a:t>Inspiration </a:t>
            </a:r>
          </a:p>
          <a:p>
            <a:pPr algn="just">
              <a:lnSpc>
                <a:spcPct val="120000"/>
              </a:lnSpc>
            </a:pPr>
            <a:r>
              <a:rPr lang="en-GB" sz="2000" dirty="0">
                <a:solidFill>
                  <a:srgbClr val="2C2C2C"/>
                </a:solidFill>
                <a:latin typeface="Montserrat" pitchFamily="2" charset="0"/>
              </a:rPr>
              <a:t>Inspiration is the </a:t>
            </a:r>
            <a:r>
              <a:rPr lang="en-GB" sz="2000" b="1" dirty="0">
                <a:solidFill>
                  <a:srgbClr val="2C2C2C"/>
                </a:solidFill>
                <a:latin typeface="Montserrat" pitchFamily="2" charset="0"/>
              </a:rPr>
              <a:t>spark</a:t>
            </a:r>
            <a:r>
              <a:rPr lang="en-GB" sz="2000" dirty="0">
                <a:solidFill>
                  <a:srgbClr val="2C2C2C"/>
                </a:solidFill>
                <a:latin typeface="Montserrat" pitchFamily="2" charset="0"/>
              </a:rPr>
              <a:t> that ignites a </a:t>
            </a:r>
            <a:r>
              <a:rPr lang="en-GB" sz="2000" b="1" dirty="0">
                <a:solidFill>
                  <a:srgbClr val="2C2C2C"/>
                </a:solidFill>
                <a:latin typeface="Montserrat" pitchFamily="2" charset="0"/>
              </a:rPr>
              <a:t>new idea or goal</a:t>
            </a:r>
            <a:r>
              <a:rPr lang="en-GB" sz="2000" dirty="0">
                <a:solidFill>
                  <a:srgbClr val="2C2C2C"/>
                </a:solidFill>
                <a:latin typeface="Montserrat" pitchFamily="2" charset="0"/>
              </a:rPr>
              <a:t>. However, the thing about that spark is it doesn’t last.</a:t>
            </a:r>
            <a:endParaRPr lang="en-GB" sz="3200" b="1" dirty="0">
              <a:solidFill>
                <a:srgbClr val="FDFCF7"/>
              </a:solidFill>
              <a:highlight>
                <a:srgbClr val="55C27D"/>
              </a:highlight>
              <a:latin typeface="Montserrat" pitchFamily="2" charset="0"/>
            </a:endParaRPr>
          </a:p>
        </p:txBody>
      </p:sp>
      <p:pic>
        <p:nvPicPr>
          <p:cNvPr id="12" name="Picture 11">
            <a:extLst>
              <a:ext uri="{FF2B5EF4-FFF2-40B4-BE49-F238E27FC236}">
                <a16:creationId xmlns:a16="http://schemas.microsoft.com/office/drawing/2014/main" id="{0047CAC5-D423-3360-F05D-760B47D374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24949" y="3079451"/>
            <a:ext cx="2315497" cy="2315497"/>
          </a:xfrm>
          <a:prstGeom prst="rect">
            <a:avLst/>
          </a:prstGeom>
        </p:spPr>
      </p:pic>
      <p:sp>
        <p:nvSpPr>
          <p:cNvPr id="3" name="TextBox 2">
            <a:extLst>
              <a:ext uri="{FF2B5EF4-FFF2-40B4-BE49-F238E27FC236}">
                <a16:creationId xmlns:a16="http://schemas.microsoft.com/office/drawing/2014/main" id="{9D53F2B2-D936-BDAC-8497-09590F13B5CC}"/>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23</a:t>
            </a:r>
            <a:endParaRPr lang="en-US" b="1" dirty="0">
              <a:solidFill>
                <a:schemeClr val="bg1"/>
              </a:solidFill>
              <a:latin typeface="Montesrrat"/>
            </a:endParaRPr>
          </a:p>
        </p:txBody>
      </p:sp>
    </p:spTree>
    <p:extLst>
      <p:ext uri="{BB962C8B-B14F-4D97-AF65-F5344CB8AC3E}">
        <p14:creationId xmlns:p14="http://schemas.microsoft.com/office/powerpoint/2010/main" val="171378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5498926" y="2516250"/>
            <a:ext cx="6693074"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AB7D"/>
              </a:buClr>
              <a:buSzPts val="4400"/>
              <a:buFont typeface="Calibri"/>
              <a:buNone/>
            </a:pPr>
            <a:r>
              <a:rPr lang="en-US" sz="3200" b="1" dirty="0">
                <a:solidFill>
                  <a:schemeClr val="tx1">
                    <a:lumMod val="75000"/>
                  </a:schemeClr>
                </a:solidFill>
                <a:latin typeface="Montserrat Black" pitchFamily="2" charset="0"/>
                <a:ea typeface="+mn-ea"/>
                <a:cs typeface="+mn-cs"/>
              </a:rPr>
              <a:t>Individual Activity:</a:t>
            </a:r>
            <a:br>
              <a:rPr lang="en-US" sz="3200" b="1" dirty="0">
                <a:solidFill>
                  <a:schemeClr val="tx1">
                    <a:lumMod val="75000"/>
                  </a:schemeClr>
                </a:solidFill>
                <a:latin typeface="Montserrat Black" pitchFamily="2" charset="0"/>
                <a:ea typeface="+mn-ea"/>
                <a:cs typeface="+mn-cs"/>
              </a:rPr>
            </a:br>
            <a:br>
              <a:rPr lang="en-US" dirty="0">
                <a:solidFill>
                  <a:srgbClr val="336EA8"/>
                </a:solidFill>
              </a:rPr>
            </a:br>
            <a:r>
              <a:rPr lang="en-US" dirty="0">
                <a:solidFill>
                  <a:srgbClr val="336EA8"/>
                </a:solidFill>
              </a:rPr>
              <a:t>Write 3 things you do to motivate yourself. </a:t>
            </a:r>
            <a:endParaRPr dirty="0"/>
          </a:p>
        </p:txBody>
      </p:sp>
      <p:sp>
        <p:nvSpPr>
          <p:cNvPr id="393" name="Google Shape;39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394" name="Google Shape;394;p26"/>
          <p:cNvPicPr preferRelativeResize="0"/>
          <p:nvPr/>
        </p:nvPicPr>
        <p:blipFill rotWithShape="1">
          <a:blip r:embed="rId3">
            <a:alphaModFix/>
          </a:blip>
          <a:srcRect/>
          <a:stretch/>
        </p:blipFill>
        <p:spPr>
          <a:xfrm>
            <a:off x="363416" y="1800591"/>
            <a:ext cx="4806462" cy="320430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FAB7D"/>
              </a:buClr>
              <a:buSzPts val="4400"/>
              <a:buFont typeface="Calibri"/>
              <a:buNone/>
            </a:pPr>
            <a:r>
              <a:rPr lang="en-US" sz="4000" b="1" dirty="0">
                <a:solidFill>
                  <a:schemeClr val="tx1">
                    <a:lumMod val="75000"/>
                  </a:schemeClr>
                </a:solidFill>
                <a:latin typeface="Montserrat Black" pitchFamily="2" charset="0"/>
                <a:ea typeface="+mn-ea"/>
                <a:cs typeface="+mn-cs"/>
              </a:rPr>
              <a:t>Let’s Take a Quick Quiz</a:t>
            </a:r>
            <a:endParaRPr sz="4000" b="1" dirty="0">
              <a:solidFill>
                <a:schemeClr val="tx1">
                  <a:lumMod val="75000"/>
                </a:schemeClr>
              </a:solidFill>
              <a:latin typeface="Montserrat Black" pitchFamily="2" charset="0"/>
              <a:ea typeface="+mn-ea"/>
              <a:cs typeface="+mn-cs"/>
            </a:endParaRPr>
          </a:p>
        </p:txBody>
      </p:sp>
      <p:sp>
        <p:nvSpPr>
          <p:cNvPr id="409" name="Google Shape;40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5/25/2024</a:t>
            </a:r>
            <a:endParaRPr/>
          </a:p>
        </p:txBody>
      </p:sp>
      <p:sp>
        <p:nvSpPr>
          <p:cNvPr id="410" name="Google Shape;410;p2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11" name="Google Shape;41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412" name="Google Shape;412;p28"/>
          <p:cNvPicPr preferRelativeResize="0"/>
          <p:nvPr/>
        </p:nvPicPr>
        <p:blipFill rotWithShape="1">
          <a:blip r:embed="rId3">
            <a:alphaModFix/>
          </a:blip>
          <a:srcRect/>
          <a:stretch/>
        </p:blipFill>
        <p:spPr>
          <a:xfrm>
            <a:off x="3367537" y="1690688"/>
            <a:ext cx="5243063" cy="3883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FAB7D"/>
              </a:buClr>
              <a:buSzPts val="4800"/>
              <a:buFont typeface="Calibri"/>
              <a:buNone/>
            </a:pPr>
            <a:r>
              <a:rPr lang="en-US" sz="4000" b="1" dirty="0">
                <a:solidFill>
                  <a:schemeClr val="tx1">
                    <a:lumMod val="75000"/>
                  </a:schemeClr>
                </a:solidFill>
                <a:latin typeface="Montserrat Black" pitchFamily="2" charset="0"/>
                <a:ea typeface="+mn-ea"/>
                <a:cs typeface="+mn-cs"/>
              </a:rPr>
              <a:t>BREAK TIME (15 Mins) </a:t>
            </a:r>
            <a:endParaRPr sz="4000" b="1" dirty="0">
              <a:solidFill>
                <a:schemeClr val="tx1">
                  <a:lumMod val="75000"/>
                </a:schemeClr>
              </a:solidFill>
              <a:latin typeface="Montserrat Black" pitchFamily="2" charset="0"/>
              <a:ea typeface="+mn-ea"/>
              <a:cs typeface="+mn-cs"/>
            </a:endParaRPr>
          </a:p>
        </p:txBody>
      </p:sp>
      <p:sp>
        <p:nvSpPr>
          <p:cNvPr id="418" name="Google Shape;41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5/25/2024</a:t>
            </a:r>
            <a:endParaRPr/>
          </a:p>
        </p:txBody>
      </p:sp>
      <p:sp>
        <p:nvSpPr>
          <p:cNvPr id="419" name="Google Shape;419;p2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20" name="Google Shape;42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421" name="Google Shape;421;p29"/>
          <p:cNvPicPr preferRelativeResize="0"/>
          <p:nvPr/>
        </p:nvPicPr>
        <p:blipFill rotWithShape="1">
          <a:blip r:embed="rId3">
            <a:alphaModFix/>
          </a:blip>
          <a:srcRect/>
          <a:stretch/>
        </p:blipFill>
        <p:spPr>
          <a:xfrm>
            <a:off x="3730869" y="1481138"/>
            <a:ext cx="4572000" cy="457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C045CA65-798D-1E9F-7B03-9DD6B8A22AE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1040" y="-12"/>
            <a:ext cx="9049920" cy="6830129"/>
          </a:xfrm>
          <a:prstGeom prst="rect">
            <a:avLst/>
          </a:prstGeom>
        </p:spPr>
      </p:pic>
      <p:sp>
        <p:nvSpPr>
          <p:cNvPr id="3" name="TextBox 2">
            <a:extLst>
              <a:ext uri="{FF2B5EF4-FFF2-40B4-BE49-F238E27FC236}">
                <a16:creationId xmlns:a16="http://schemas.microsoft.com/office/drawing/2014/main" id="{B829E775-4FAD-8ACB-17C9-8BD95ECF631D}"/>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24</a:t>
            </a:r>
            <a:endParaRPr lang="en-US" b="1" dirty="0">
              <a:solidFill>
                <a:schemeClr val="bg1"/>
              </a:solidFill>
              <a:latin typeface="Montesrrat"/>
            </a:endParaRPr>
          </a:p>
        </p:txBody>
      </p:sp>
    </p:spTree>
    <p:extLst>
      <p:ext uri="{BB962C8B-B14F-4D97-AF65-F5344CB8AC3E}">
        <p14:creationId xmlns:p14="http://schemas.microsoft.com/office/powerpoint/2010/main" val="1691463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4" name="Picture 3">
            <a:extLst>
              <a:ext uri="{FF2B5EF4-FFF2-40B4-BE49-F238E27FC236}">
                <a16:creationId xmlns:a16="http://schemas.microsoft.com/office/drawing/2014/main" id="{00AE4265-3070-0C28-349F-0BEFF750E0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9519" y="706119"/>
            <a:ext cx="5289099" cy="5289099"/>
          </a:xfrm>
          <a:prstGeom prst="rect">
            <a:avLst/>
          </a:prstGeom>
        </p:spPr>
      </p:pic>
      <p:sp>
        <p:nvSpPr>
          <p:cNvPr id="2" name="TextBox 1">
            <a:extLst>
              <a:ext uri="{FF2B5EF4-FFF2-40B4-BE49-F238E27FC236}">
                <a16:creationId xmlns:a16="http://schemas.microsoft.com/office/drawing/2014/main" id="{28D3C408-35E7-6194-092E-631EE3D61DD9}"/>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25</a:t>
            </a:r>
            <a:endParaRPr lang="en-US" b="1" dirty="0">
              <a:solidFill>
                <a:schemeClr val="bg1"/>
              </a:solidFill>
              <a:latin typeface="Montesrrat"/>
            </a:endParaRPr>
          </a:p>
        </p:txBody>
      </p:sp>
    </p:spTree>
    <p:extLst>
      <p:ext uri="{BB962C8B-B14F-4D97-AF65-F5344CB8AC3E}">
        <p14:creationId xmlns:p14="http://schemas.microsoft.com/office/powerpoint/2010/main" val="3706590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2" name="Google Shape;442;p23">
            <a:extLst>
              <a:ext uri="{FF2B5EF4-FFF2-40B4-BE49-F238E27FC236}">
                <a16:creationId xmlns:a16="http://schemas.microsoft.com/office/drawing/2014/main" id="{2B10D205-13C2-5973-DFF8-E6287C6576D8}"/>
              </a:ext>
            </a:extLst>
          </p:cNvPr>
          <p:cNvSpPr/>
          <p:nvPr/>
        </p:nvSpPr>
        <p:spPr>
          <a:xfrm>
            <a:off x="675133" y="1851140"/>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085182"/>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Components of Emotional Intelligence</a:t>
            </a:r>
          </a:p>
        </p:txBody>
      </p:sp>
      <p:grpSp>
        <p:nvGrpSpPr>
          <p:cNvPr id="5" name="Group 4">
            <a:extLst>
              <a:ext uri="{FF2B5EF4-FFF2-40B4-BE49-F238E27FC236}">
                <a16:creationId xmlns:a16="http://schemas.microsoft.com/office/drawing/2014/main" id="{83A02242-938D-D6F8-8512-97F704A68287}"/>
              </a:ext>
            </a:extLst>
          </p:cNvPr>
          <p:cNvGrpSpPr/>
          <p:nvPr/>
        </p:nvGrpSpPr>
        <p:grpSpPr>
          <a:xfrm>
            <a:off x="4799194" y="2142512"/>
            <a:ext cx="2533591" cy="1321660"/>
            <a:chOff x="508547" y="2951402"/>
            <a:chExt cx="2533591" cy="1321660"/>
          </a:xfrm>
        </p:grpSpPr>
        <p:sp>
          <p:nvSpPr>
            <p:cNvPr id="4" name="Rectangle: Rounded Corners 3">
              <a:extLst>
                <a:ext uri="{FF2B5EF4-FFF2-40B4-BE49-F238E27FC236}">
                  <a16:creationId xmlns:a16="http://schemas.microsoft.com/office/drawing/2014/main" id="{5D94FD0B-B302-6B4F-BCBB-CEBD269B56C3}"/>
                </a:ext>
              </a:extLst>
            </p:cNvPr>
            <p:cNvSpPr/>
            <p:nvPr/>
          </p:nvSpPr>
          <p:spPr>
            <a:xfrm>
              <a:off x="508547" y="2951402"/>
              <a:ext cx="2533591" cy="1321660"/>
            </a:xfrm>
            <a:custGeom>
              <a:avLst/>
              <a:gdLst>
                <a:gd name="connsiteX0" fmla="*/ 0 w 2533591"/>
                <a:gd name="connsiteY0" fmla="*/ 220281 h 1321660"/>
                <a:gd name="connsiteX1" fmla="*/ 220281 w 2533591"/>
                <a:gd name="connsiteY1" fmla="*/ 0 h 1321660"/>
                <a:gd name="connsiteX2" fmla="*/ 2313310 w 2533591"/>
                <a:gd name="connsiteY2" fmla="*/ 0 h 1321660"/>
                <a:gd name="connsiteX3" fmla="*/ 2533591 w 2533591"/>
                <a:gd name="connsiteY3" fmla="*/ 220281 h 1321660"/>
                <a:gd name="connsiteX4" fmla="*/ 2533591 w 2533591"/>
                <a:gd name="connsiteY4" fmla="*/ 1101379 h 1321660"/>
                <a:gd name="connsiteX5" fmla="*/ 2313310 w 2533591"/>
                <a:gd name="connsiteY5" fmla="*/ 1321660 h 1321660"/>
                <a:gd name="connsiteX6" fmla="*/ 220281 w 2533591"/>
                <a:gd name="connsiteY6" fmla="*/ 1321660 h 1321660"/>
                <a:gd name="connsiteX7" fmla="*/ 0 w 2533591"/>
                <a:gd name="connsiteY7" fmla="*/ 1101379 h 1321660"/>
                <a:gd name="connsiteX8" fmla="*/ 0 w 2533591"/>
                <a:gd name="connsiteY8" fmla="*/ 220281 h 13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591" h="1321660" fill="none" extrusionOk="0">
                  <a:moveTo>
                    <a:pt x="0" y="220281"/>
                  </a:moveTo>
                  <a:cubicBezTo>
                    <a:pt x="-2251" y="108917"/>
                    <a:pt x="104365" y="10705"/>
                    <a:pt x="220281" y="0"/>
                  </a:cubicBezTo>
                  <a:cubicBezTo>
                    <a:pt x="1209774" y="110934"/>
                    <a:pt x="1606178" y="140386"/>
                    <a:pt x="2313310" y="0"/>
                  </a:cubicBezTo>
                  <a:cubicBezTo>
                    <a:pt x="2437014" y="17625"/>
                    <a:pt x="2555262" y="93280"/>
                    <a:pt x="2533591" y="220281"/>
                  </a:cubicBezTo>
                  <a:cubicBezTo>
                    <a:pt x="2480179" y="577965"/>
                    <a:pt x="2467614" y="829653"/>
                    <a:pt x="2533591" y="1101379"/>
                  </a:cubicBezTo>
                  <a:cubicBezTo>
                    <a:pt x="2550051" y="1234190"/>
                    <a:pt x="2431546" y="1331603"/>
                    <a:pt x="2313310" y="1321660"/>
                  </a:cubicBezTo>
                  <a:cubicBezTo>
                    <a:pt x="1907873" y="1452037"/>
                    <a:pt x="587814" y="1175329"/>
                    <a:pt x="220281" y="1321660"/>
                  </a:cubicBezTo>
                  <a:cubicBezTo>
                    <a:pt x="87221" y="1327941"/>
                    <a:pt x="2849" y="1222623"/>
                    <a:pt x="0" y="1101379"/>
                  </a:cubicBezTo>
                  <a:cubicBezTo>
                    <a:pt x="29590" y="735273"/>
                    <a:pt x="-74603" y="438209"/>
                    <a:pt x="0" y="220281"/>
                  </a:cubicBezTo>
                  <a:close/>
                </a:path>
                <a:path w="2533591" h="1321660" stroke="0" extrusionOk="0">
                  <a:moveTo>
                    <a:pt x="0" y="220281"/>
                  </a:moveTo>
                  <a:cubicBezTo>
                    <a:pt x="-1752" y="101697"/>
                    <a:pt x="94968" y="-1509"/>
                    <a:pt x="220281" y="0"/>
                  </a:cubicBezTo>
                  <a:cubicBezTo>
                    <a:pt x="1025758" y="-60713"/>
                    <a:pt x="1341873" y="61072"/>
                    <a:pt x="2313310" y="0"/>
                  </a:cubicBezTo>
                  <a:cubicBezTo>
                    <a:pt x="2414015" y="7003"/>
                    <a:pt x="2529113" y="103918"/>
                    <a:pt x="2533591" y="220281"/>
                  </a:cubicBezTo>
                  <a:cubicBezTo>
                    <a:pt x="2464159" y="539293"/>
                    <a:pt x="2568564" y="759422"/>
                    <a:pt x="2533591" y="1101379"/>
                  </a:cubicBezTo>
                  <a:cubicBezTo>
                    <a:pt x="2549231" y="1208172"/>
                    <a:pt x="2439064" y="1321930"/>
                    <a:pt x="2313310" y="1321660"/>
                  </a:cubicBezTo>
                  <a:cubicBezTo>
                    <a:pt x="1268837" y="1247889"/>
                    <a:pt x="641532" y="1165777"/>
                    <a:pt x="220281" y="1321660"/>
                  </a:cubicBezTo>
                  <a:cubicBezTo>
                    <a:pt x="120516" y="1324835"/>
                    <a:pt x="-19679" y="1214056"/>
                    <a:pt x="0" y="1101379"/>
                  </a:cubicBezTo>
                  <a:cubicBezTo>
                    <a:pt x="-56538" y="751270"/>
                    <a:pt x="-45723" y="492132"/>
                    <a:pt x="0" y="220281"/>
                  </a:cubicBezTo>
                  <a:close/>
                </a:path>
              </a:pathLst>
            </a:custGeom>
            <a:solidFill>
              <a:srgbClr val="379A5B"/>
            </a:solidFill>
            <a:ln>
              <a:solidFill>
                <a:schemeClr val="tx1">
                  <a:lumMod val="75000"/>
                </a:schemeClr>
              </a:solidFill>
              <a:extLst>
                <a:ext uri="{C807C97D-BFC1-408E-A445-0C87EB9F89A2}">
                  <ask:lineSketchStyleProps xmlns:ask="http://schemas.microsoft.com/office/drawing/2018/sketchyshapes" sd="98176570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F9B7B4A-4AB2-1BAC-D012-EC1FE0463901}"/>
                </a:ext>
              </a:extLst>
            </p:cNvPr>
            <p:cNvSpPr txBox="1"/>
            <p:nvPr/>
          </p:nvSpPr>
          <p:spPr>
            <a:xfrm>
              <a:off x="665050" y="3239306"/>
              <a:ext cx="2189988" cy="830997"/>
            </a:xfrm>
            <a:prstGeom prst="rect">
              <a:avLst/>
            </a:prstGeom>
            <a:noFill/>
          </p:spPr>
          <p:txBody>
            <a:bodyPr wrap="square">
              <a:spAutoFit/>
            </a:bodyPr>
            <a:lstStyle/>
            <a:p>
              <a:pPr algn="ctr"/>
              <a:r>
                <a:rPr kumimoji="0" lang="en-GB" sz="2400" i="0" u="none" strike="noStrike" kern="1200" cap="none" spc="0" normalizeH="0" baseline="0" noProof="0" dirty="0">
                  <a:ln>
                    <a:noFill/>
                  </a:ln>
                  <a:solidFill>
                    <a:schemeClr val="bg1"/>
                  </a:solidFill>
                  <a:effectLst/>
                  <a:uLnTx/>
                  <a:uFillTx/>
                  <a:latin typeface="Montserrat Black" pitchFamily="2" charset="0"/>
                  <a:ea typeface="+mn-ea"/>
                  <a:cs typeface="+mn-cs"/>
                </a:rPr>
                <a:t>Emotional Intelligence</a:t>
              </a:r>
              <a:endParaRPr lang="en-GB" sz="1400" dirty="0">
                <a:solidFill>
                  <a:schemeClr val="bg1"/>
                </a:solidFill>
              </a:endParaRPr>
            </a:p>
          </p:txBody>
        </p:sp>
      </p:grpSp>
      <p:sp>
        <p:nvSpPr>
          <p:cNvPr id="18" name="Rectangle: Rounded Corners 17">
            <a:extLst>
              <a:ext uri="{FF2B5EF4-FFF2-40B4-BE49-F238E27FC236}">
                <a16:creationId xmlns:a16="http://schemas.microsoft.com/office/drawing/2014/main" id="{B780BD47-AA3C-B0BB-A137-A7C800BAE4DF}"/>
              </a:ext>
            </a:extLst>
          </p:cNvPr>
          <p:cNvSpPr/>
          <p:nvPr/>
        </p:nvSpPr>
        <p:spPr>
          <a:xfrm>
            <a:off x="7389167" y="446194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Rounded Corners 19">
            <a:extLst>
              <a:ext uri="{FF2B5EF4-FFF2-40B4-BE49-F238E27FC236}">
                <a16:creationId xmlns:a16="http://schemas.microsoft.com/office/drawing/2014/main" id="{5EFCEAA1-C618-4E85-6E6C-67C2B68152E8}"/>
              </a:ext>
            </a:extLst>
          </p:cNvPr>
          <p:cNvSpPr/>
          <p:nvPr/>
        </p:nvSpPr>
        <p:spPr>
          <a:xfrm>
            <a:off x="9330605"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41C9C5F6-8B18-5247-793B-6BF57C607FB4}"/>
              </a:ext>
            </a:extLst>
          </p:cNvPr>
          <p:cNvSpPr/>
          <p:nvPr/>
        </p:nvSpPr>
        <p:spPr>
          <a:xfrm>
            <a:off x="7455877"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79AF2E93-70D7-70E9-1541-54248EFE654B}"/>
              </a:ext>
            </a:extLst>
          </p:cNvPr>
          <p:cNvSpPr/>
          <p:nvPr/>
        </p:nvSpPr>
        <p:spPr>
          <a:xfrm>
            <a:off x="7315200" y="3534510"/>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4DE0FD5-E22E-271F-7AAF-E609AE719A77}"/>
              </a:ext>
            </a:extLst>
          </p:cNvPr>
          <p:cNvSpPr/>
          <p:nvPr/>
        </p:nvSpPr>
        <p:spPr>
          <a:xfrm flipH="1">
            <a:off x="2373923"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94A64339-F9DB-D298-FD0D-E1AAA52284F1}"/>
              </a:ext>
            </a:extLst>
          </p:cNvPr>
          <p:cNvSpPr/>
          <p:nvPr/>
        </p:nvSpPr>
        <p:spPr>
          <a:xfrm flipH="1">
            <a:off x="4079629" y="3587265"/>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90E7B471-9C11-1DF5-2434-E94C85CD6619}"/>
              </a:ext>
            </a:extLst>
          </p:cNvPr>
          <p:cNvSpPr/>
          <p:nvPr/>
        </p:nvSpPr>
        <p:spPr>
          <a:xfrm>
            <a:off x="5956925" y="3640018"/>
            <a:ext cx="92937" cy="1266092"/>
          </a:xfrm>
          <a:custGeom>
            <a:avLst/>
            <a:gdLst>
              <a:gd name="connsiteX0" fmla="*/ 39429 w 92937"/>
              <a:gd name="connsiteY0" fmla="*/ 0 h 1266092"/>
              <a:gd name="connsiteX1" fmla="*/ 92183 w 92937"/>
              <a:gd name="connsiteY1" fmla="*/ 545123 h 1266092"/>
              <a:gd name="connsiteX2" fmla="*/ 4260 w 92937"/>
              <a:gd name="connsiteY2" fmla="*/ 1090246 h 1266092"/>
              <a:gd name="connsiteX3" fmla="*/ 21844 w 92937"/>
              <a:gd name="connsiteY3" fmla="*/ 1266092 h 1266092"/>
            </a:gdLst>
            <a:ahLst/>
            <a:cxnLst>
              <a:cxn ang="0">
                <a:pos x="connsiteX0" y="connsiteY0"/>
              </a:cxn>
              <a:cxn ang="0">
                <a:pos x="connsiteX1" y="connsiteY1"/>
              </a:cxn>
              <a:cxn ang="0">
                <a:pos x="connsiteX2" y="connsiteY2"/>
              </a:cxn>
              <a:cxn ang="0">
                <a:pos x="connsiteX3" y="connsiteY3"/>
              </a:cxn>
            </a:cxnLst>
            <a:rect l="l" t="t" r="r" b="b"/>
            <a:pathLst>
              <a:path w="92937" h="1266092">
                <a:moveTo>
                  <a:pt x="39429" y="0"/>
                </a:moveTo>
                <a:cubicBezTo>
                  <a:pt x="68736" y="181707"/>
                  <a:pt x="98044" y="363415"/>
                  <a:pt x="92183" y="545123"/>
                </a:cubicBezTo>
                <a:cubicBezTo>
                  <a:pt x="86322" y="726831"/>
                  <a:pt x="15983" y="970085"/>
                  <a:pt x="4260" y="1090246"/>
                </a:cubicBezTo>
                <a:cubicBezTo>
                  <a:pt x="-7463" y="1210407"/>
                  <a:pt x="7190" y="1238249"/>
                  <a:pt x="21844" y="1266092"/>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532A5B38-FEA8-B060-ADDA-F7709229D41F}"/>
              </a:ext>
            </a:extLst>
          </p:cNvPr>
          <p:cNvGrpSpPr/>
          <p:nvPr/>
        </p:nvGrpSpPr>
        <p:grpSpPr>
          <a:xfrm>
            <a:off x="-375782" y="3582572"/>
            <a:ext cx="4332907" cy="1093244"/>
            <a:chOff x="-375782" y="3582572"/>
            <a:chExt cx="4332907" cy="1093244"/>
          </a:xfrm>
        </p:grpSpPr>
        <p:sp>
          <p:nvSpPr>
            <p:cNvPr id="21" name="Rectangle: Rounded Corners 20">
              <a:extLst>
                <a:ext uri="{FF2B5EF4-FFF2-40B4-BE49-F238E27FC236}">
                  <a16:creationId xmlns:a16="http://schemas.microsoft.com/office/drawing/2014/main" id="{1E02D0CE-18B4-5ACF-3F27-B3C277F43B9D}"/>
                </a:ext>
              </a:extLst>
            </p:cNvPr>
            <p:cNvSpPr/>
            <p:nvPr/>
          </p:nvSpPr>
          <p:spPr>
            <a:xfrm>
              <a:off x="851941"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30DAFCC-31F0-A9B7-15A5-F08821E3DC44}"/>
                </a:ext>
              </a:extLst>
            </p:cNvPr>
            <p:cNvSpPr txBox="1"/>
            <p:nvPr/>
          </p:nvSpPr>
          <p:spPr>
            <a:xfrm>
              <a:off x="-375782" y="3759616"/>
              <a:ext cx="433290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Awareness</a:t>
              </a:r>
              <a:endParaRPr kumimoji="0" lang="en-US" sz="24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grpSp>
      <p:grpSp>
        <p:nvGrpSpPr>
          <p:cNvPr id="23" name="Group 22">
            <a:extLst>
              <a:ext uri="{FF2B5EF4-FFF2-40B4-BE49-F238E27FC236}">
                <a16:creationId xmlns:a16="http://schemas.microsoft.com/office/drawing/2014/main" id="{224D829D-12BD-E9ED-53E2-4177D9DCEF12}"/>
              </a:ext>
            </a:extLst>
          </p:cNvPr>
          <p:cNvGrpSpPr/>
          <p:nvPr/>
        </p:nvGrpSpPr>
        <p:grpSpPr>
          <a:xfrm>
            <a:off x="1593407" y="4479534"/>
            <a:ext cx="4332907" cy="1093244"/>
            <a:chOff x="1593407" y="4479534"/>
            <a:chExt cx="4332907" cy="1093244"/>
          </a:xfrm>
        </p:grpSpPr>
        <p:sp>
          <p:nvSpPr>
            <p:cNvPr id="17" name="Rectangle: Rounded Corners 16">
              <a:extLst>
                <a:ext uri="{FF2B5EF4-FFF2-40B4-BE49-F238E27FC236}">
                  <a16:creationId xmlns:a16="http://schemas.microsoft.com/office/drawing/2014/main" id="{4A7741A7-4379-E607-62FA-9909936FE75D}"/>
                </a:ext>
              </a:extLst>
            </p:cNvPr>
            <p:cNvSpPr/>
            <p:nvPr/>
          </p:nvSpPr>
          <p:spPr>
            <a:xfrm>
              <a:off x="2845278" y="4479534"/>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34E3A9A-F3E8-6BC5-9E8E-41EFE4C4A895}"/>
                </a:ext>
              </a:extLst>
            </p:cNvPr>
            <p:cNvSpPr txBox="1"/>
            <p:nvPr/>
          </p:nvSpPr>
          <p:spPr>
            <a:xfrm>
              <a:off x="1593407" y="4657978"/>
              <a:ext cx="433290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Regulation</a:t>
              </a:r>
              <a:endParaRPr kumimoji="0" lang="en-US" sz="24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grpSp>
      <p:grpSp>
        <p:nvGrpSpPr>
          <p:cNvPr id="22" name="Group 21">
            <a:extLst>
              <a:ext uri="{FF2B5EF4-FFF2-40B4-BE49-F238E27FC236}">
                <a16:creationId xmlns:a16="http://schemas.microsoft.com/office/drawing/2014/main" id="{D5B6AEA6-B15F-D342-E2D6-3E4EEBE7C0CC}"/>
              </a:ext>
            </a:extLst>
          </p:cNvPr>
          <p:cNvGrpSpPr/>
          <p:nvPr/>
        </p:nvGrpSpPr>
        <p:grpSpPr>
          <a:xfrm>
            <a:off x="3887454" y="5043789"/>
            <a:ext cx="4332907" cy="1093244"/>
            <a:chOff x="3887454" y="5043789"/>
            <a:chExt cx="4332907" cy="1093244"/>
          </a:xfrm>
        </p:grpSpPr>
        <p:sp>
          <p:nvSpPr>
            <p:cNvPr id="15" name="Rectangle: Rounded Corners 14">
              <a:extLst>
                <a:ext uri="{FF2B5EF4-FFF2-40B4-BE49-F238E27FC236}">
                  <a16:creationId xmlns:a16="http://schemas.microsoft.com/office/drawing/2014/main" id="{0E6657EE-EC69-E6E5-495F-3A89BC7FAA15}"/>
                </a:ext>
              </a:extLst>
            </p:cNvPr>
            <p:cNvSpPr/>
            <p:nvPr/>
          </p:nvSpPr>
          <p:spPr>
            <a:xfrm>
              <a:off x="5123184" y="504378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6AEB08B-AFC1-09BF-CDD3-D4FFE0647457}"/>
                </a:ext>
              </a:extLst>
            </p:cNvPr>
            <p:cNvSpPr txBox="1"/>
            <p:nvPr/>
          </p:nvSpPr>
          <p:spPr>
            <a:xfrm>
              <a:off x="3887454" y="5219459"/>
              <a:ext cx="433290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Motivation</a:t>
              </a:r>
              <a:endParaRPr kumimoji="0" lang="en-US" sz="24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grpSp>
      <p:sp>
        <p:nvSpPr>
          <p:cNvPr id="11" name="TextBox 10">
            <a:extLst>
              <a:ext uri="{FF2B5EF4-FFF2-40B4-BE49-F238E27FC236}">
                <a16:creationId xmlns:a16="http://schemas.microsoft.com/office/drawing/2014/main" id="{EC3BFC70-C6BF-4B3B-1202-D613E70E2A7E}"/>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26</a:t>
            </a:r>
            <a:endParaRPr lang="en-US" b="1" dirty="0">
              <a:solidFill>
                <a:schemeClr val="bg1"/>
              </a:solidFill>
              <a:latin typeface="Montesrrat"/>
            </a:endParaRPr>
          </a:p>
        </p:txBody>
      </p:sp>
    </p:spTree>
    <p:extLst>
      <p:ext uri="{BB962C8B-B14F-4D97-AF65-F5344CB8AC3E}">
        <p14:creationId xmlns:p14="http://schemas.microsoft.com/office/powerpoint/2010/main" val="627864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2" name="Google Shape;442;p23">
            <a:extLst>
              <a:ext uri="{FF2B5EF4-FFF2-40B4-BE49-F238E27FC236}">
                <a16:creationId xmlns:a16="http://schemas.microsoft.com/office/drawing/2014/main" id="{2B10D205-13C2-5973-DFF8-E6287C6576D8}"/>
              </a:ext>
            </a:extLst>
          </p:cNvPr>
          <p:cNvSpPr/>
          <p:nvPr/>
        </p:nvSpPr>
        <p:spPr>
          <a:xfrm>
            <a:off x="675133" y="1874287"/>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108329"/>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Components of Emotional Intelligence</a:t>
            </a:r>
          </a:p>
        </p:txBody>
      </p:sp>
      <p:sp>
        <p:nvSpPr>
          <p:cNvPr id="20" name="Rectangle: Rounded Corners 19">
            <a:extLst>
              <a:ext uri="{FF2B5EF4-FFF2-40B4-BE49-F238E27FC236}">
                <a16:creationId xmlns:a16="http://schemas.microsoft.com/office/drawing/2014/main" id="{5EFCEAA1-C618-4E85-6E6C-67C2B68152E8}"/>
              </a:ext>
            </a:extLst>
          </p:cNvPr>
          <p:cNvSpPr/>
          <p:nvPr/>
        </p:nvSpPr>
        <p:spPr>
          <a:xfrm>
            <a:off x="1179132" y="2994666"/>
            <a:ext cx="3855600" cy="1922400"/>
          </a:xfrm>
          <a:custGeom>
            <a:avLst/>
            <a:gdLst>
              <a:gd name="connsiteX0" fmla="*/ 0 w 3855600"/>
              <a:gd name="connsiteY0" fmla="*/ 961200 h 1922400"/>
              <a:gd name="connsiteX1" fmla="*/ 961200 w 3855600"/>
              <a:gd name="connsiteY1" fmla="*/ 0 h 1922400"/>
              <a:gd name="connsiteX2" fmla="*/ 1644264 w 3855600"/>
              <a:gd name="connsiteY2" fmla="*/ 0 h 1922400"/>
              <a:gd name="connsiteX3" fmla="*/ 2288664 w 3855600"/>
              <a:gd name="connsiteY3" fmla="*/ 0 h 1922400"/>
              <a:gd name="connsiteX4" fmla="*/ 2894400 w 3855600"/>
              <a:gd name="connsiteY4" fmla="*/ 0 h 1922400"/>
              <a:gd name="connsiteX5" fmla="*/ 3855600 w 3855600"/>
              <a:gd name="connsiteY5" fmla="*/ 961200 h 1922400"/>
              <a:gd name="connsiteX6" fmla="*/ 3855600 w 3855600"/>
              <a:gd name="connsiteY6" fmla="*/ 961200 h 1922400"/>
              <a:gd name="connsiteX7" fmla="*/ 2894400 w 3855600"/>
              <a:gd name="connsiteY7" fmla="*/ 1922400 h 1922400"/>
              <a:gd name="connsiteX8" fmla="*/ 2230668 w 3855600"/>
              <a:gd name="connsiteY8" fmla="*/ 1922400 h 1922400"/>
              <a:gd name="connsiteX9" fmla="*/ 1547604 w 3855600"/>
              <a:gd name="connsiteY9" fmla="*/ 1922400 h 1922400"/>
              <a:gd name="connsiteX10" fmla="*/ 961200 w 3855600"/>
              <a:gd name="connsiteY10" fmla="*/ 1922400 h 1922400"/>
              <a:gd name="connsiteX11" fmla="*/ 0 w 3855600"/>
              <a:gd name="connsiteY11" fmla="*/ 961200 h 19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5600" h="1922400" fill="none" extrusionOk="0">
                <a:moveTo>
                  <a:pt x="0" y="961200"/>
                </a:moveTo>
                <a:cubicBezTo>
                  <a:pt x="6357" y="408692"/>
                  <a:pt x="412623" y="23156"/>
                  <a:pt x="961200" y="0"/>
                </a:cubicBezTo>
                <a:cubicBezTo>
                  <a:pt x="1291668" y="-7522"/>
                  <a:pt x="1478750" y="6541"/>
                  <a:pt x="1644264" y="0"/>
                </a:cubicBezTo>
                <a:cubicBezTo>
                  <a:pt x="1809778" y="-6541"/>
                  <a:pt x="2017022" y="31984"/>
                  <a:pt x="2288664" y="0"/>
                </a:cubicBezTo>
                <a:cubicBezTo>
                  <a:pt x="2560306" y="-31984"/>
                  <a:pt x="2666901" y="-17013"/>
                  <a:pt x="2894400" y="0"/>
                </a:cubicBezTo>
                <a:cubicBezTo>
                  <a:pt x="3430543" y="-24328"/>
                  <a:pt x="3838725" y="442803"/>
                  <a:pt x="3855600" y="961200"/>
                </a:cubicBezTo>
                <a:lnTo>
                  <a:pt x="3855600" y="961200"/>
                </a:lnTo>
                <a:cubicBezTo>
                  <a:pt x="3804364" y="1390863"/>
                  <a:pt x="3362950" y="1924382"/>
                  <a:pt x="2894400" y="1922400"/>
                </a:cubicBezTo>
                <a:cubicBezTo>
                  <a:pt x="2725291" y="1890826"/>
                  <a:pt x="2454581" y="1889761"/>
                  <a:pt x="2230668" y="1922400"/>
                </a:cubicBezTo>
                <a:cubicBezTo>
                  <a:pt x="2006755" y="1955039"/>
                  <a:pt x="1730176" y="1936741"/>
                  <a:pt x="1547604" y="1922400"/>
                </a:cubicBezTo>
                <a:cubicBezTo>
                  <a:pt x="1365032" y="1908059"/>
                  <a:pt x="1173428" y="1943468"/>
                  <a:pt x="961200" y="1922400"/>
                </a:cubicBezTo>
                <a:cubicBezTo>
                  <a:pt x="390939" y="1999307"/>
                  <a:pt x="-5780" y="1551060"/>
                  <a:pt x="0" y="961200"/>
                </a:cubicBezTo>
                <a:close/>
              </a:path>
              <a:path w="3855600" h="1922400" stroke="0" extrusionOk="0">
                <a:moveTo>
                  <a:pt x="0" y="961200"/>
                </a:moveTo>
                <a:cubicBezTo>
                  <a:pt x="49055" y="546770"/>
                  <a:pt x="350580" y="-59471"/>
                  <a:pt x="961200" y="0"/>
                </a:cubicBezTo>
                <a:cubicBezTo>
                  <a:pt x="1229369" y="9731"/>
                  <a:pt x="1429249" y="259"/>
                  <a:pt x="1644264" y="0"/>
                </a:cubicBezTo>
                <a:cubicBezTo>
                  <a:pt x="1859279" y="-259"/>
                  <a:pt x="2005638" y="-23540"/>
                  <a:pt x="2250000" y="0"/>
                </a:cubicBezTo>
                <a:cubicBezTo>
                  <a:pt x="2494362" y="23540"/>
                  <a:pt x="2674759" y="-552"/>
                  <a:pt x="2894400" y="0"/>
                </a:cubicBezTo>
                <a:cubicBezTo>
                  <a:pt x="3502023" y="18891"/>
                  <a:pt x="3959791" y="352767"/>
                  <a:pt x="3855600" y="961200"/>
                </a:cubicBezTo>
                <a:lnTo>
                  <a:pt x="3855600" y="961200"/>
                </a:lnTo>
                <a:cubicBezTo>
                  <a:pt x="3879380" y="1380719"/>
                  <a:pt x="3317552" y="1851160"/>
                  <a:pt x="2894400" y="1922400"/>
                </a:cubicBezTo>
                <a:cubicBezTo>
                  <a:pt x="2587177" y="1895571"/>
                  <a:pt x="2465398" y="1929930"/>
                  <a:pt x="2269332" y="1922400"/>
                </a:cubicBezTo>
                <a:cubicBezTo>
                  <a:pt x="2073266" y="1914870"/>
                  <a:pt x="1849978" y="1930904"/>
                  <a:pt x="1663596" y="1922400"/>
                </a:cubicBezTo>
                <a:cubicBezTo>
                  <a:pt x="1477214" y="1913896"/>
                  <a:pt x="1201795" y="1936389"/>
                  <a:pt x="961200" y="1922400"/>
                </a:cubicBezTo>
                <a:cubicBezTo>
                  <a:pt x="346218" y="1870530"/>
                  <a:pt x="88361" y="1449791"/>
                  <a:pt x="0" y="961200"/>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04B192-63A9-D40F-7327-0CA13F06E946}"/>
              </a:ext>
            </a:extLst>
          </p:cNvPr>
          <p:cNvSpPr txBox="1"/>
          <p:nvPr/>
        </p:nvSpPr>
        <p:spPr>
          <a:xfrm>
            <a:off x="940479" y="3632701"/>
            <a:ext cx="433290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Empathy</a:t>
            </a:r>
          </a:p>
        </p:txBody>
      </p:sp>
      <p:sp>
        <p:nvSpPr>
          <p:cNvPr id="4" name="TextBox 3">
            <a:extLst>
              <a:ext uri="{FF2B5EF4-FFF2-40B4-BE49-F238E27FC236}">
                <a16:creationId xmlns:a16="http://schemas.microsoft.com/office/drawing/2014/main" id="{AFC82693-63B6-A1B9-E72F-D6918DF73E6C}"/>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27</a:t>
            </a:r>
            <a:endParaRPr lang="en-US" b="1" dirty="0">
              <a:solidFill>
                <a:schemeClr val="bg1"/>
              </a:solidFill>
              <a:latin typeface="Montesrrat"/>
            </a:endParaRPr>
          </a:p>
        </p:txBody>
      </p:sp>
    </p:spTree>
    <p:extLst>
      <p:ext uri="{BB962C8B-B14F-4D97-AF65-F5344CB8AC3E}">
        <p14:creationId xmlns:p14="http://schemas.microsoft.com/office/powerpoint/2010/main" val="1016728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2"/>
          <p:cNvSpPr/>
          <p:nvPr/>
        </p:nvSpPr>
        <p:spPr>
          <a:xfrm>
            <a:off x="435141" y="1061509"/>
            <a:ext cx="8108556" cy="615499"/>
          </a:xfrm>
          <a:prstGeom prst="rect">
            <a:avLst/>
          </a:prstGeom>
          <a:noFill/>
          <a:ln>
            <a:noFill/>
          </a:ln>
        </p:spPr>
        <p:txBody>
          <a:bodyPr spcFirstLastPara="1" wrap="square" lIns="121900" tIns="60933" rIns="121900" bIns="60933" anchor="ctr" anchorCtr="0">
            <a:spAutoFit/>
          </a:bodyPr>
          <a:lstStyle/>
          <a:p>
            <a:r>
              <a:rPr lang="en-US" sz="3200" b="1" dirty="0">
                <a:solidFill>
                  <a:schemeClr val="tx1">
                    <a:lumMod val="75000"/>
                  </a:schemeClr>
                </a:solidFill>
                <a:latin typeface="Montserrat Black" pitchFamily="2" charset="0"/>
                <a:sym typeface="Calibri"/>
              </a:rPr>
              <a:t>What Is Empathy?</a:t>
            </a:r>
            <a:endParaRPr sz="3200" b="1" dirty="0">
              <a:solidFill>
                <a:schemeClr val="tx1">
                  <a:lumMod val="75000"/>
                </a:schemeClr>
              </a:solidFill>
              <a:latin typeface="Montserrat Black" pitchFamily="2" charset="0"/>
            </a:endParaRPr>
          </a:p>
        </p:txBody>
      </p:sp>
      <p:sp>
        <p:nvSpPr>
          <p:cNvPr id="112" name="Google Shape;112;p12"/>
          <p:cNvSpPr txBox="1"/>
          <p:nvPr/>
        </p:nvSpPr>
        <p:spPr>
          <a:xfrm>
            <a:off x="435141" y="2024999"/>
            <a:ext cx="10331115" cy="1231052"/>
          </a:xfrm>
          <a:prstGeom prst="rect">
            <a:avLst/>
          </a:prstGeom>
          <a:noFill/>
          <a:ln>
            <a:noFill/>
          </a:ln>
        </p:spPr>
        <p:txBody>
          <a:bodyPr spcFirstLastPara="1" wrap="square" lIns="121900" tIns="60933" rIns="121900" bIns="60933" anchor="ctr" anchorCtr="0">
            <a:spAutoFit/>
          </a:bodyPr>
          <a:lstStyle/>
          <a:p>
            <a:r>
              <a:rPr lang="en-US" sz="2400" dirty="0">
                <a:solidFill>
                  <a:srgbClr val="2C2C2C"/>
                </a:solidFill>
                <a:latin typeface="Montserrat" pitchFamily="2" charset="0"/>
                <a:sym typeface="Calibri"/>
              </a:rPr>
              <a:t>Empathy is </a:t>
            </a:r>
            <a:r>
              <a:rPr lang="en-US" sz="2400" b="1" dirty="0">
                <a:solidFill>
                  <a:srgbClr val="2C2C2C"/>
                </a:solidFill>
                <a:latin typeface="Montserrat" pitchFamily="2" charset="0"/>
                <a:sym typeface="Calibri"/>
              </a:rPr>
              <a:t>the ability to understand and empathize with others' feelings</a:t>
            </a:r>
            <a:r>
              <a:rPr lang="en-US" sz="2400" dirty="0">
                <a:solidFill>
                  <a:srgbClr val="2C2C2C"/>
                </a:solidFill>
                <a:latin typeface="Montserrat" pitchFamily="2" charset="0"/>
                <a:sym typeface="Calibri"/>
              </a:rPr>
              <a:t> and thoughts, fostering deeper understanding and compassion. </a:t>
            </a:r>
            <a:endParaRPr sz="2400" dirty="0">
              <a:solidFill>
                <a:srgbClr val="2C2C2C"/>
              </a:solidFill>
              <a:latin typeface="Montserrat" pitchFamily="2" charset="0"/>
              <a:sym typeface="Calibri"/>
            </a:endParaRPr>
          </a:p>
        </p:txBody>
      </p:sp>
      <p:pic>
        <p:nvPicPr>
          <p:cNvPr id="113" name="Google Shape;113;p12"/>
          <p:cNvPicPr preferRelativeResize="0"/>
          <p:nvPr/>
        </p:nvPicPr>
        <p:blipFill rotWithShape="1">
          <a:blip r:embed="rId3">
            <a:alphaModFix/>
          </a:blip>
          <a:srcRect t="17017" b="6589"/>
          <a:stretch/>
        </p:blipFill>
        <p:spPr>
          <a:xfrm>
            <a:off x="3590594" y="3242341"/>
            <a:ext cx="4953103" cy="3011350"/>
          </a:xfrm>
          <a:prstGeom prst="rect">
            <a:avLst/>
          </a:prstGeom>
          <a:noFill/>
          <a:ln>
            <a:noFill/>
          </a:ln>
        </p:spPr>
      </p:pic>
      <p:sp>
        <p:nvSpPr>
          <p:cNvPr id="2" name="Google Shape;442;p23">
            <a:extLst>
              <a:ext uri="{FF2B5EF4-FFF2-40B4-BE49-F238E27FC236}">
                <a16:creationId xmlns:a16="http://schemas.microsoft.com/office/drawing/2014/main" id="{EC7CBAA4-CCD4-63F1-729C-507FD0AEC14D}"/>
              </a:ext>
            </a:extLst>
          </p:cNvPr>
          <p:cNvSpPr/>
          <p:nvPr/>
        </p:nvSpPr>
        <p:spPr>
          <a:xfrm>
            <a:off x="675133" y="1759987"/>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1"/>
          <p:cNvSpPr txBox="1"/>
          <p:nvPr/>
        </p:nvSpPr>
        <p:spPr>
          <a:xfrm>
            <a:off x="-890796" y="1242639"/>
            <a:ext cx="8739396" cy="584735"/>
          </a:xfrm>
          <a:prstGeom prst="rect">
            <a:avLst/>
          </a:prstGeom>
          <a:noFill/>
          <a:ln>
            <a:noFill/>
          </a:ln>
        </p:spPr>
        <p:txBody>
          <a:bodyPr spcFirstLastPara="1" wrap="square" lIns="91425" tIns="45700" rIns="91425" bIns="45700" anchor="ctr" anchorCtr="1">
            <a:spAutoFit/>
          </a:bodyPr>
          <a:lstStyle/>
          <a:p>
            <a:pPr marL="0" marR="0" lvl="0" indent="0" rtl="0">
              <a:spcBef>
                <a:spcPts val="0"/>
              </a:spcBef>
              <a:spcAft>
                <a:spcPts val="0"/>
              </a:spcAft>
              <a:buNone/>
            </a:pPr>
            <a:r>
              <a:rPr lang="en-US" sz="3200" b="1" dirty="0">
                <a:solidFill>
                  <a:schemeClr val="tx1">
                    <a:lumMod val="75000"/>
                  </a:schemeClr>
                </a:solidFill>
                <a:latin typeface="Montserrat Black" pitchFamily="2" charset="0"/>
                <a:sym typeface="Calibri"/>
              </a:rPr>
              <a:t>Empathy &amp; Handling Clients</a:t>
            </a:r>
          </a:p>
        </p:txBody>
      </p:sp>
      <p:sp>
        <p:nvSpPr>
          <p:cNvPr id="436" name="Google Shape;436;p31"/>
          <p:cNvSpPr txBox="1"/>
          <p:nvPr/>
        </p:nvSpPr>
        <p:spPr>
          <a:xfrm>
            <a:off x="4243466" y="1998824"/>
            <a:ext cx="7798221" cy="4351338"/>
          </a:xfrm>
          <a:prstGeom prst="rect">
            <a:avLst/>
          </a:prstGeom>
          <a:noFill/>
          <a:ln>
            <a:noFill/>
          </a:ln>
        </p:spPr>
        <p:txBody>
          <a:bodyPr spcFirstLastPara="1" wrap="square" lIns="91425" tIns="45700" rIns="91425" bIns="45700" anchor="t" anchorCtr="0">
            <a:noAutofit/>
          </a:bodyPr>
          <a:lstStyle/>
          <a:p>
            <a:pPr marL="571500" marR="0" lvl="0" indent="-571500" algn="l" rtl="0">
              <a:lnSpc>
                <a:spcPct val="90000"/>
              </a:lnSpc>
              <a:spcBef>
                <a:spcPts val="0"/>
              </a:spcBef>
              <a:spcAft>
                <a:spcPts val="0"/>
              </a:spcAft>
              <a:buClr>
                <a:srgbClr val="336EA8"/>
              </a:buClr>
              <a:buSzPts val="2800"/>
              <a:buFont typeface="Arial"/>
              <a:buChar char="•"/>
            </a:pPr>
            <a:r>
              <a:rPr lang="en-US" sz="2400" dirty="0">
                <a:solidFill>
                  <a:srgbClr val="2C2C2C"/>
                </a:solidFill>
                <a:latin typeface="Montserrat" pitchFamily="2" charset="0"/>
                <a:sym typeface="Calibri"/>
              </a:rPr>
              <a:t>Empathy is dealing with others in their “frame of reference,” not ours.</a:t>
            </a:r>
            <a:endParaRPr sz="2400" dirty="0">
              <a:solidFill>
                <a:srgbClr val="2C2C2C"/>
              </a:solidFill>
              <a:latin typeface="Montserrat" pitchFamily="2" charset="0"/>
            </a:endParaRPr>
          </a:p>
          <a:p>
            <a:pPr marL="571500" marR="0" lvl="0" indent="-393700" algn="l" rtl="0">
              <a:lnSpc>
                <a:spcPct val="90000"/>
              </a:lnSpc>
              <a:spcBef>
                <a:spcPts val="1257"/>
              </a:spcBef>
              <a:spcAft>
                <a:spcPts val="0"/>
              </a:spcAft>
              <a:buClr>
                <a:srgbClr val="833C0B"/>
              </a:buClr>
              <a:buSzPts val="2800"/>
              <a:buFont typeface="Arial"/>
              <a:buNone/>
            </a:pPr>
            <a:endParaRPr sz="2400" dirty="0">
              <a:solidFill>
                <a:srgbClr val="2C2C2C"/>
              </a:solidFill>
              <a:latin typeface="Montserrat" pitchFamily="2" charset="0"/>
              <a:sym typeface="Calibri"/>
            </a:endParaRPr>
          </a:p>
          <a:p>
            <a:pPr marL="571500" marR="0" lvl="0" indent="-571500" algn="l" rtl="0">
              <a:lnSpc>
                <a:spcPct val="90000"/>
              </a:lnSpc>
              <a:spcBef>
                <a:spcPts val="1257"/>
              </a:spcBef>
              <a:spcAft>
                <a:spcPts val="0"/>
              </a:spcAft>
              <a:buClr>
                <a:srgbClr val="336EA8"/>
              </a:buClr>
              <a:buSzPts val="2800"/>
              <a:buFont typeface="Arial"/>
              <a:buChar char="•"/>
            </a:pPr>
            <a:r>
              <a:rPr lang="en-US" sz="2400" dirty="0">
                <a:solidFill>
                  <a:srgbClr val="2C2C2C"/>
                </a:solidFill>
                <a:latin typeface="Montserrat" pitchFamily="2" charset="0"/>
                <a:sym typeface="Calibri"/>
              </a:rPr>
              <a:t>Identify others’ situations &amp; feelings.</a:t>
            </a:r>
            <a:endParaRPr sz="2400" dirty="0">
              <a:solidFill>
                <a:srgbClr val="2C2C2C"/>
              </a:solidFill>
              <a:latin typeface="Montserrat" pitchFamily="2" charset="0"/>
            </a:endParaRPr>
          </a:p>
          <a:p>
            <a:pPr marL="0" marR="0" lvl="0" indent="0" algn="l" rtl="0">
              <a:lnSpc>
                <a:spcPct val="90000"/>
              </a:lnSpc>
              <a:spcBef>
                <a:spcPts val="1257"/>
              </a:spcBef>
              <a:spcAft>
                <a:spcPts val="0"/>
              </a:spcAft>
              <a:buClr>
                <a:srgbClr val="336EA8"/>
              </a:buClr>
              <a:buSzPts val="2800"/>
              <a:buFont typeface="Arial"/>
              <a:buNone/>
            </a:pPr>
            <a:r>
              <a:rPr lang="en-US" sz="2400" dirty="0">
                <a:solidFill>
                  <a:srgbClr val="2C2C2C"/>
                </a:solidFill>
                <a:latin typeface="Montserrat" pitchFamily="2" charset="0"/>
                <a:sym typeface="Calibri"/>
              </a:rPr>
              <a:t> </a:t>
            </a:r>
            <a:endParaRPr sz="2400" dirty="0">
              <a:solidFill>
                <a:srgbClr val="2C2C2C"/>
              </a:solidFill>
              <a:latin typeface="Montserrat" pitchFamily="2" charset="0"/>
            </a:endParaRPr>
          </a:p>
          <a:p>
            <a:pPr marL="571500" marR="0" lvl="0" indent="-571500" algn="l" rtl="0">
              <a:lnSpc>
                <a:spcPct val="90000"/>
              </a:lnSpc>
              <a:spcBef>
                <a:spcPts val="1257"/>
              </a:spcBef>
              <a:spcAft>
                <a:spcPts val="0"/>
              </a:spcAft>
              <a:buClr>
                <a:srgbClr val="336EA8"/>
              </a:buClr>
              <a:buSzPts val="2800"/>
              <a:buFont typeface="Arial"/>
              <a:buChar char="•"/>
            </a:pPr>
            <a:r>
              <a:rPr lang="en-US" sz="2400" dirty="0">
                <a:solidFill>
                  <a:srgbClr val="2C2C2C"/>
                </a:solidFill>
                <a:latin typeface="Montserrat" pitchFamily="2" charset="0"/>
                <a:sym typeface="Calibri"/>
              </a:rPr>
              <a:t>When freelancing, you will notice that customer handling using empathy is required at every step of the way while dealing with your client and their deadlines.</a:t>
            </a:r>
            <a:endParaRPr sz="2400" dirty="0">
              <a:solidFill>
                <a:srgbClr val="2C2C2C"/>
              </a:solidFill>
              <a:latin typeface="Montserrat" pitchFamily="2" charset="0"/>
            </a:endParaRPr>
          </a:p>
          <a:p>
            <a:pPr marL="0" marR="0" lvl="0" indent="0" algn="l" rtl="0">
              <a:lnSpc>
                <a:spcPct val="90000"/>
              </a:lnSpc>
              <a:spcBef>
                <a:spcPts val="1257"/>
              </a:spcBef>
              <a:spcAft>
                <a:spcPts val="0"/>
              </a:spcAft>
              <a:buClr>
                <a:srgbClr val="833C0B"/>
              </a:buClr>
              <a:buSzPts val="2400"/>
              <a:buFont typeface="Arial"/>
              <a:buNone/>
            </a:pPr>
            <a:endParaRPr sz="2000" dirty="0">
              <a:solidFill>
                <a:srgbClr val="336EA8"/>
              </a:solidFill>
              <a:latin typeface="Calibri"/>
              <a:ea typeface="Calibri"/>
              <a:cs typeface="Calibri"/>
              <a:sym typeface="Calibri"/>
            </a:endParaRPr>
          </a:p>
        </p:txBody>
      </p:sp>
      <p:pic>
        <p:nvPicPr>
          <p:cNvPr id="437" name="Google Shape;437;p31"/>
          <p:cNvPicPr preferRelativeResize="0"/>
          <p:nvPr/>
        </p:nvPicPr>
        <p:blipFill rotWithShape="1">
          <a:blip r:embed="rId3">
            <a:alphaModFix/>
          </a:blip>
          <a:srcRect/>
          <a:stretch/>
        </p:blipFill>
        <p:spPr>
          <a:xfrm>
            <a:off x="105856" y="2341652"/>
            <a:ext cx="4122242" cy="2841432"/>
          </a:xfrm>
          <a:prstGeom prst="rect">
            <a:avLst/>
          </a:prstGeom>
          <a:noFill/>
          <a:ln>
            <a:noFill/>
          </a:ln>
        </p:spPr>
      </p:pic>
      <p:sp>
        <p:nvSpPr>
          <p:cNvPr id="2" name="Google Shape;442;p23">
            <a:extLst>
              <a:ext uri="{FF2B5EF4-FFF2-40B4-BE49-F238E27FC236}">
                <a16:creationId xmlns:a16="http://schemas.microsoft.com/office/drawing/2014/main" id="{31F8DE28-3577-8042-9F91-26EF0151EFC1}"/>
              </a:ext>
            </a:extLst>
          </p:cNvPr>
          <p:cNvSpPr/>
          <p:nvPr/>
        </p:nvSpPr>
        <p:spPr>
          <a:xfrm>
            <a:off x="503683" y="1988587"/>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2" name="Google Shape;442;p23">
            <a:extLst>
              <a:ext uri="{FF2B5EF4-FFF2-40B4-BE49-F238E27FC236}">
                <a16:creationId xmlns:a16="http://schemas.microsoft.com/office/drawing/2014/main" id="{2B10D205-13C2-5973-DFF8-E6287C6576D8}"/>
              </a:ext>
            </a:extLst>
          </p:cNvPr>
          <p:cNvSpPr/>
          <p:nvPr/>
        </p:nvSpPr>
        <p:spPr>
          <a:xfrm>
            <a:off x="675133" y="1871973"/>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078022"/>
            <a:ext cx="10001814" cy="646331"/>
          </a:xfrm>
          <a:prstGeom prst="rect">
            <a:avLst/>
          </a:prstGeom>
          <a:noFill/>
        </p:spPr>
        <p:txBody>
          <a:bodyPr wrap="square" rtlCol="0">
            <a:spAutoFit/>
          </a:bodyPr>
          <a:lstStyle/>
          <a:p>
            <a:r>
              <a:rPr lang="en-GB" sz="3600" b="1" i="0" dirty="0">
                <a:solidFill>
                  <a:schemeClr val="tx1">
                    <a:lumMod val="75000"/>
                  </a:schemeClr>
                </a:solidFill>
                <a:effectLst/>
                <a:latin typeface="Montserrat Black" pitchFamily="2" charset="0"/>
              </a:rPr>
              <a:t>What is Emotional Intelligence (EQ)?</a:t>
            </a:r>
            <a:endParaRPr lang="en-GB" sz="3600" b="1" dirty="0">
              <a:solidFill>
                <a:schemeClr val="tx1">
                  <a:lumMod val="75000"/>
                </a:schemeClr>
              </a:solidFill>
              <a:latin typeface="Montserrat Black" pitchFamily="2" charset="0"/>
            </a:endParaRPr>
          </a:p>
        </p:txBody>
      </p:sp>
      <p:sp>
        <p:nvSpPr>
          <p:cNvPr id="4" name="Google Shape;255;p5">
            <a:extLst>
              <a:ext uri="{FF2B5EF4-FFF2-40B4-BE49-F238E27FC236}">
                <a16:creationId xmlns:a16="http://schemas.microsoft.com/office/drawing/2014/main" id="{17F2C505-E84D-D67B-F986-83B449096AEA}"/>
              </a:ext>
            </a:extLst>
          </p:cNvPr>
          <p:cNvSpPr txBox="1"/>
          <p:nvPr/>
        </p:nvSpPr>
        <p:spPr>
          <a:xfrm>
            <a:off x="754596" y="2442522"/>
            <a:ext cx="10682808" cy="2862282"/>
          </a:xfrm>
          <a:prstGeom prst="rect">
            <a:avLst/>
          </a:prstGeom>
          <a:noFill/>
          <a:ln>
            <a:noFill/>
          </a:ln>
        </p:spPr>
        <p:txBody>
          <a:bodyPr spcFirstLastPara="1" wrap="square" lIns="91425" tIns="45700" rIns="91425" bIns="45700" anchor="t" anchorCtr="0">
            <a:spAutoFit/>
          </a:bodyPr>
          <a:lstStyle/>
          <a:p>
            <a:pPr lvl="0" algn="ctr">
              <a:lnSpc>
                <a:spcPct val="150000"/>
              </a:lnSpc>
            </a:pPr>
            <a:r>
              <a:rPr lang="en-GB" sz="2400" dirty="0">
                <a:solidFill>
                  <a:schemeClr val="tx1">
                    <a:lumMod val="75000"/>
                  </a:schemeClr>
                </a:solidFill>
                <a:latin typeface="Montserrat" pitchFamily="2" charset="0"/>
                <a:ea typeface="Ubuntu"/>
                <a:cs typeface="Ubuntu"/>
                <a:sym typeface="Ubuntu"/>
              </a:rPr>
              <a:t>Emotional intelligence is the ability to </a:t>
            </a:r>
            <a:r>
              <a:rPr lang="en-GB" sz="2400" b="1" dirty="0">
                <a:solidFill>
                  <a:schemeClr val="tx1">
                    <a:lumMod val="75000"/>
                  </a:schemeClr>
                </a:solidFill>
                <a:latin typeface="Montserrat" pitchFamily="2" charset="0"/>
                <a:ea typeface="Ubuntu"/>
                <a:cs typeface="Ubuntu"/>
                <a:sym typeface="Ubuntu"/>
              </a:rPr>
              <a:t>recognize</a:t>
            </a:r>
            <a:r>
              <a:rPr lang="en-GB" sz="2400" dirty="0">
                <a:solidFill>
                  <a:schemeClr val="tx1">
                    <a:lumMod val="75000"/>
                  </a:schemeClr>
                </a:solidFill>
                <a:latin typeface="Montserrat" pitchFamily="2" charset="0"/>
                <a:ea typeface="Ubuntu"/>
                <a:cs typeface="Ubuntu"/>
                <a:sym typeface="Ubuntu"/>
              </a:rPr>
              <a:t> your emotions, understand what they're telling you, and </a:t>
            </a:r>
            <a:r>
              <a:rPr lang="en-GB" sz="2400" b="1" dirty="0">
                <a:solidFill>
                  <a:schemeClr val="tx1">
                    <a:lumMod val="75000"/>
                  </a:schemeClr>
                </a:solidFill>
                <a:latin typeface="Montserrat" pitchFamily="2" charset="0"/>
                <a:ea typeface="Ubuntu"/>
                <a:cs typeface="Ubuntu"/>
                <a:sym typeface="Ubuntu"/>
              </a:rPr>
              <a:t>realize how your emotions affect people</a:t>
            </a:r>
            <a:r>
              <a:rPr lang="en-GB" sz="2400" dirty="0">
                <a:solidFill>
                  <a:schemeClr val="tx1">
                    <a:lumMod val="75000"/>
                  </a:schemeClr>
                </a:solidFill>
                <a:latin typeface="Montserrat" pitchFamily="2" charset="0"/>
                <a:ea typeface="Ubuntu"/>
                <a:cs typeface="Ubuntu"/>
                <a:sym typeface="Ubuntu"/>
              </a:rPr>
              <a:t> around you. It also involves </a:t>
            </a:r>
            <a:r>
              <a:rPr lang="en-GB" sz="2400" b="1" dirty="0">
                <a:solidFill>
                  <a:schemeClr val="tx1">
                    <a:lumMod val="75000"/>
                  </a:schemeClr>
                </a:solidFill>
                <a:latin typeface="Montserrat" pitchFamily="2" charset="0"/>
                <a:ea typeface="Ubuntu"/>
                <a:cs typeface="Ubuntu"/>
                <a:sym typeface="Ubuntu"/>
              </a:rPr>
              <a:t>your perception of others</a:t>
            </a:r>
            <a:r>
              <a:rPr lang="en-GB" sz="2400" dirty="0">
                <a:solidFill>
                  <a:schemeClr val="tx1">
                    <a:lumMod val="75000"/>
                  </a:schemeClr>
                </a:solidFill>
                <a:latin typeface="Montserrat" pitchFamily="2" charset="0"/>
                <a:ea typeface="Ubuntu"/>
                <a:cs typeface="Ubuntu"/>
                <a:sym typeface="Ubuntu"/>
              </a:rPr>
              <a:t>: when you understand how they feel, this allows you to manage relationships more effectively.</a:t>
            </a:r>
            <a:endParaRPr sz="2400" dirty="0">
              <a:latin typeface="Montserrat" pitchFamily="2" charset="0"/>
              <a:ea typeface="Calibri"/>
              <a:cs typeface="Calibri"/>
              <a:sym typeface="Calibri"/>
            </a:endParaRPr>
          </a:p>
        </p:txBody>
      </p:sp>
      <p:sp>
        <p:nvSpPr>
          <p:cNvPr id="6" name="TextBox 5">
            <a:extLst>
              <a:ext uri="{FF2B5EF4-FFF2-40B4-BE49-F238E27FC236}">
                <a16:creationId xmlns:a16="http://schemas.microsoft.com/office/drawing/2014/main" id="{0BCF71C9-AE56-8843-8FF3-3ABF482BD6AD}"/>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7</a:t>
            </a:r>
            <a:endParaRPr lang="en-US" b="1" dirty="0">
              <a:solidFill>
                <a:schemeClr val="bg1"/>
              </a:solidFill>
              <a:latin typeface="Montesrrat"/>
            </a:endParaRPr>
          </a:p>
        </p:txBody>
      </p:sp>
    </p:spTree>
    <p:extLst>
      <p:ext uri="{BB962C8B-B14F-4D97-AF65-F5344CB8AC3E}">
        <p14:creationId xmlns:p14="http://schemas.microsoft.com/office/powerpoint/2010/main" val="1472198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17" name="Google Shape;442;p23">
            <a:extLst>
              <a:ext uri="{FF2B5EF4-FFF2-40B4-BE49-F238E27FC236}">
                <a16:creationId xmlns:a16="http://schemas.microsoft.com/office/drawing/2014/main" id="{07CF2828-DE8F-C2C7-DDCE-46EB4CD7A979}"/>
              </a:ext>
            </a:extLst>
          </p:cNvPr>
          <p:cNvSpPr/>
          <p:nvPr/>
        </p:nvSpPr>
        <p:spPr>
          <a:xfrm>
            <a:off x="562243" y="1849711"/>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TextBox 17">
            <a:extLst>
              <a:ext uri="{FF2B5EF4-FFF2-40B4-BE49-F238E27FC236}">
                <a16:creationId xmlns:a16="http://schemas.microsoft.com/office/drawing/2014/main" id="{791E8562-00E8-5448-4CF2-8DAEF1016580}"/>
              </a:ext>
            </a:extLst>
          </p:cNvPr>
          <p:cNvSpPr txBox="1"/>
          <p:nvPr/>
        </p:nvSpPr>
        <p:spPr>
          <a:xfrm>
            <a:off x="447549" y="1083753"/>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How to Practice Empathy</a:t>
            </a:r>
          </a:p>
        </p:txBody>
      </p:sp>
      <p:sp>
        <p:nvSpPr>
          <p:cNvPr id="11" name="TextBox 10">
            <a:extLst>
              <a:ext uri="{FF2B5EF4-FFF2-40B4-BE49-F238E27FC236}">
                <a16:creationId xmlns:a16="http://schemas.microsoft.com/office/drawing/2014/main" id="{F83FE09B-39D8-508F-27B0-49E1CC9F0B82}"/>
              </a:ext>
            </a:extLst>
          </p:cNvPr>
          <p:cNvSpPr txBox="1"/>
          <p:nvPr/>
        </p:nvSpPr>
        <p:spPr>
          <a:xfrm>
            <a:off x="703580" y="2203694"/>
            <a:ext cx="8878570" cy="4062009"/>
          </a:xfrm>
          <a:prstGeom prst="rect">
            <a:avLst/>
          </a:prstGeom>
          <a:noFill/>
        </p:spPr>
        <p:txBody>
          <a:bodyPr wrap="square" rtlCol="0" anchor="ctr">
            <a:spAutoFit/>
          </a:bodyPr>
          <a:lstStyle/>
          <a:p>
            <a:pPr algn="just">
              <a:lnSpc>
                <a:spcPct val="120000"/>
              </a:lnSpc>
            </a:pPr>
            <a:r>
              <a:rPr lang="en-US" sz="2400" b="1" dirty="0">
                <a:solidFill>
                  <a:srgbClr val="FDFCF7"/>
                </a:solidFill>
                <a:highlight>
                  <a:srgbClr val="55C27D"/>
                </a:highlight>
                <a:latin typeface="Montserrat" pitchFamily="2" charset="0"/>
              </a:rPr>
              <a:t>Empathy</a:t>
            </a:r>
          </a:p>
          <a:p>
            <a:pPr algn="just">
              <a:lnSpc>
                <a:spcPct val="120000"/>
              </a:lnSpc>
            </a:pPr>
            <a:r>
              <a:rPr lang="en-GB" dirty="0">
                <a:solidFill>
                  <a:srgbClr val="2C2C2C"/>
                </a:solidFill>
                <a:latin typeface="Montserrat" pitchFamily="2" charset="0"/>
              </a:rPr>
              <a:t>Empathy is all about understanding and sharing the feelings of others. It's like stepping into their shoes and seeing the world from their perspective. </a:t>
            </a:r>
          </a:p>
          <a:p>
            <a:pPr algn="just">
              <a:lnSpc>
                <a:spcPct val="120000"/>
              </a:lnSpc>
            </a:pPr>
            <a:endParaRPr lang="en-GB" b="1" dirty="0">
              <a:solidFill>
                <a:srgbClr val="2C2C2C"/>
              </a:solidFill>
              <a:latin typeface="Montserrat" pitchFamily="2" charset="0"/>
            </a:endParaRPr>
          </a:p>
          <a:p>
            <a:pPr algn="just">
              <a:lnSpc>
                <a:spcPct val="120000"/>
              </a:lnSpc>
            </a:pPr>
            <a:r>
              <a:rPr lang="en-GB" b="1" dirty="0">
                <a:solidFill>
                  <a:srgbClr val="2C2C2C"/>
                </a:solidFill>
                <a:latin typeface="Montserrat" pitchFamily="2" charset="0"/>
              </a:rPr>
              <a:t>Here are some tips to practice Empathy:</a:t>
            </a:r>
          </a:p>
          <a:p>
            <a:pPr algn="just">
              <a:lnSpc>
                <a:spcPct val="120000"/>
              </a:lnSpc>
            </a:pPr>
            <a:endParaRPr lang="en-GB" sz="800" dirty="0">
              <a:solidFill>
                <a:srgbClr val="2C2C2C"/>
              </a:solidFill>
              <a:latin typeface="Montserrat" pitchFamily="2" charset="0"/>
            </a:endParaRPr>
          </a:p>
          <a:p>
            <a:pPr marL="541338" indent="-285750" algn="just">
              <a:lnSpc>
                <a:spcPct val="150000"/>
              </a:lnSpc>
              <a:buFont typeface="Arial" panose="020B0604020202020204" pitchFamily="34" charset="0"/>
              <a:buChar char="•"/>
            </a:pPr>
            <a:r>
              <a:rPr lang="en-GB" dirty="0">
                <a:solidFill>
                  <a:srgbClr val="2C2C2C"/>
                </a:solidFill>
                <a:latin typeface="Montserrat" pitchFamily="2" charset="0"/>
              </a:rPr>
              <a:t>Pay attention to nonverbal cues</a:t>
            </a:r>
          </a:p>
          <a:p>
            <a:pPr marL="541338" indent="-285750" algn="just">
              <a:lnSpc>
                <a:spcPct val="150000"/>
              </a:lnSpc>
              <a:buFont typeface="Arial" panose="020B0604020202020204" pitchFamily="34" charset="0"/>
              <a:buChar char="•"/>
            </a:pPr>
            <a:r>
              <a:rPr lang="en-GB" dirty="0">
                <a:solidFill>
                  <a:srgbClr val="2C2C2C"/>
                </a:solidFill>
                <a:latin typeface="Montserrat" pitchFamily="2" charset="0"/>
              </a:rPr>
              <a:t>Understand where they are coming from</a:t>
            </a:r>
          </a:p>
          <a:p>
            <a:pPr marL="541338" indent="-285750" algn="just">
              <a:lnSpc>
                <a:spcPct val="150000"/>
              </a:lnSpc>
              <a:buFont typeface="Arial" panose="020B0604020202020204" pitchFamily="34" charset="0"/>
              <a:buChar char="•"/>
            </a:pPr>
            <a:r>
              <a:rPr lang="en-GB" dirty="0">
                <a:solidFill>
                  <a:srgbClr val="2C2C2C"/>
                </a:solidFill>
                <a:latin typeface="Montserrat" pitchFamily="2" charset="0"/>
              </a:rPr>
              <a:t>Listen with your full attention </a:t>
            </a:r>
          </a:p>
          <a:p>
            <a:pPr marL="541338" indent="-285750" algn="just">
              <a:lnSpc>
                <a:spcPct val="150000"/>
              </a:lnSpc>
              <a:buFont typeface="Arial" panose="020B0604020202020204" pitchFamily="34" charset="0"/>
              <a:buChar char="•"/>
            </a:pPr>
            <a:r>
              <a:rPr lang="en-GB" dirty="0">
                <a:solidFill>
                  <a:srgbClr val="2C2C2C"/>
                </a:solidFill>
                <a:latin typeface="Montserrat" pitchFamily="2" charset="0"/>
              </a:rPr>
              <a:t>Express understanding by asking questions instead of making assumptions</a:t>
            </a:r>
          </a:p>
        </p:txBody>
      </p:sp>
      <p:pic>
        <p:nvPicPr>
          <p:cNvPr id="13" name="Picture 12" descr="A red and blue heads with a blue background&#10;&#10;Description automatically generated with medium confidence">
            <a:extLst>
              <a:ext uri="{FF2B5EF4-FFF2-40B4-BE49-F238E27FC236}">
                <a16:creationId xmlns:a16="http://schemas.microsoft.com/office/drawing/2014/main" id="{C132BE55-247C-A361-2F4E-1050818E3234}"/>
              </a:ext>
            </a:extLst>
          </p:cNvPr>
          <p:cNvPicPr>
            <a:picLocks noChangeAspect="1"/>
          </p:cNvPicPr>
          <p:nvPr/>
        </p:nvPicPr>
        <p:blipFill>
          <a:blip r:embed="rId3">
            <a:clrChange>
              <a:clrFrom>
                <a:srgbClr val="E6E6E6"/>
              </a:clrFrom>
              <a:clrTo>
                <a:srgbClr val="E6E6E6">
                  <a:alpha val="0"/>
                </a:srgbClr>
              </a:clrTo>
            </a:clrChange>
            <a:extLst>
              <a:ext uri="{28A0092B-C50C-407E-A947-70E740481C1C}">
                <a14:useLocalDpi xmlns:a14="http://schemas.microsoft.com/office/drawing/2010/main" val="0"/>
              </a:ext>
            </a:extLst>
          </a:blip>
          <a:stretch>
            <a:fillRect/>
          </a:stretch>
        </p:blipFill>
        <p:spPr>
          <a:xfrm>
            <a:off x="8730917" y="3288238"/>
            <a:ext cx="3461083" cy="1946859"/>
          </a:xfrm>
          <a:prstGeom prst="rect">
            <a:avLst/>
          </a:prstGeom>
        </p:spPr>
      </p:pic>
      <p:sp>
        <p:nvSpPr>
          <p:cNvPr id="3" name="TextBox 2">
            <a:extLst>
              <a:ext uri="{FF2B5EF4-FFF2-40B4-BE49-F238E27FC236}">
                <a16:creationId xmlns:a16="http://schemas.microsoft.com/office/drawing/2014/main" id="{AC9DE8C5-8A88-C4A4-1354-FF454CF08C86}"/>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29</a:t>
            </a:r>
            <a:endParaRPr lang="en-US" b="1" dirty="0">
              <a:solidFill>
                <a:schemeClr val="bg1"/>
              </a:solidFill>
              <a:latin typeface="Montesrrat"/>
            </a:endParaRPr>
          </a:p>
        </p:txBody>
      </p:sp>
    </p:spTree>
    <p:extLst>
      <p:ext uri="{BB962C8B-B14F-4D97-AF65-F5344CB8AC3E}">
        <p14:creationId xmlns:p14="http://schemas.microsoft.com/office/powerpoint/2010/main" val="3411677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fade">
                                      <p:cBhvr>
                                        <p:cTn id="24" dur="500"/>
                                        <p:tgtEl>
                                          <p:spTgt spid="1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animEffect transition="in" filter="fade">
                                      <p:cBhvr>
                                        <p:cTn id="29" dur="500"/>
                                        <p:tgtEl>
                                          <p:spTgt spid="1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xEl>
                                              <p:pRg st="7" end="7"/>
                                            </p:txEl>
                                          </p:spTgt>
                                        </p:tgtEl>
                                        <p:attrNameLst>
                                          <p:attrName>style.visibility</p:attrName>
                                        </p:attrNameLst>
                                      </p:cBhvr>
                                      <p:to>
                                        <p:strVal val="visible"/>
                                      </p:to>
                                    </p:set>
                                    <p:animEffect transition="in" filter="fade">
                                      <p:cBhvr>
                                        <p:cTn id="34" dur="500"/>
                                        <p:tgtEl>
                                          <p:spTgt spid="1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animEffect transition="in" filter="fade">
                                      <p:cBhvr>
                                        <p:cTn id="39"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FAB7D"/>
              </a:buClr>
              <a:buSzPts val="4400"/>
              <a:buFont typeface="Calibri"/>
              <a:buNone/>
            </a:pPr>
            <a:r>
              <a:rPr lang="en-US" sz="3200" b="1" dirty="0">
                <a:solidFill>
                  <a:schemeClr val="tx1">
                    <a:lumMod val="75000"/>
                  </a:schemeClr>
                </a:solidFill>
                <a:latin typeface="Montserrat Black" pitchFamily="2" charset="0"/>
                <a:ea typeface="+mn-ea"/>
                <a:cs typeface="+mn-cs"/>
                <a:sym typeface="Calibri"/>
              </a:rPr>
              <a:t>Empathy Phrases </a:t>
            </a:r>
            <a:endParaRPr sz="3200" b="1" dirty="0">
              <a:solidFill>
                <a:schemeClr val="tx1">
                  <a:lumMod val="75000"/>
                </a:schemeClr>
              </a:solidFill>
              <a:latin typeface="Montserrat Black" pitchFamily="2" charset="0"/>
              <a:ea typeface="+mn-ea"/>
              <a:cs typeface="+mn-cs"/>
            </a:endParaRPr>
          </a:p>
        </p:txBody>
      </p:sp>
      <p:sp>
        <p:nvSpPr>
          <p:cNvPr id="444" name="Google Shape;444;p32"/>
          <p:cNvSpPr txBox="1">
            <a:spLocks noGrp="1"/>
          </p:cNvSpPr>
          <p:nvPr>
            <p:ph type="body" idx="1"/>
          </p:nvPr>
        </p:nvSpPr>
        <p:spPr>
          <a:xfrm>
            <a:off x="592016" y="1737700"/>
            <a:ext cx="5181600" cy="4351338"/>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rgbClr val="336EA8"/>
              </a:buClr>
              <a:buSzPts val="2200"/>
              <a:buFont typeface="Calibri"/>
              <a:buAutoNum type="arabicPeriod"/>
            </a:pPr>
            <a:r>
              <a:rPr lang="en-US" sz="2200" dirty="0"/>
              <a:t>“Thanks for the suggestion. I certainly see how this could be useful.”</a:t>
            </a:r>
            <a:endParaRPr dirty="0"/>
          </a:p>
          <a:p>
            <a:pPr marL="514350" lvl="0" indent="-514350" algn="l" rtl="0">
              <a:lnSpc>
                <a:spcPct val="90000"/>
              </a:lnSpc>
              <a:spcBef>
                <a:spcPts val="1000"/>
              </a:spcBef>
              <a:spcAft>
                <a:spcPts val="0"/>
              </a:spcAft>
              <a:buClr>
                <a:srgbClr val="336EA8"/>
              </a:buClr>
              <a:buSzPts val="2200"/>
              <a:buFont typeface="Calibri"/>
              <a:buAutoNum type="arabicPeriod"/>
            </a:pPr>
            <a:r>
              <a:rPr lang="en-US" sz="2200" dirty="0"/>
              <a:t>“I appreciate that feedback.”</a:t>
            </a:r>
            <a:endParaRPr dirty="0"/>
          </a:p>
          <a:p>
            <a:pPr marL="514350" lvl="0" indent="-514350" algn="l" rtl="0">
              <a:lnSpc>
                <a:spcPct val="90000"/>
              </a:lnSpc>
              <a:spcBef>
                <a:spcPts val="1000"/>
              </a:spcBef>
              <a:spcAft>
                <a:spcPts val="0"/>
              </a:spcAft>
              <a:buClr>
                <a:srgbClr val="336EA8"/>
              </a:buClr>
              <a:buSzPts val="2200"/>
              <a:buFont typeface="Calibri"/>
              <a:buAutoNum type="arabicPeriod"/>
            </a:pPr>
            <a:r>
              <a:rPr lang="en-US" sz="2200" dirty="0"/>
              <a:t>“I understand how ‘x’ is preventing you from accomplishing ‘y’”</a:t>
            </a:r>
            <a:endParaRPr dirty="0"/>
          </a:p>
          <a:p>
            <a:pPr marL="514350" lvl="0" indent="-514350" algn="l" rtl="0">
              <a:lnSpc>
                <a:spcPct val="90000"/>
              </a:lnSpc>
              <a:spcBef>
                <a:spcPts val="1000"/>
              </a:spcBef>
              <a:spcAft>
                <a:spcPts val="0"/>
              </a:spcAft>
              <a:buClr>
                <a:srgbClr val="336EA8"/>
              </a:buClr>
              <a:buSzPts val="2200"/>
              <a:buFont typeface="Calibri"/>
              <a:buAutoNum type="arabicPeriod"/>
            </a:pPr>
            <a:r>
              <a:rPr lang="en-US" sz="2200" dirty="0"/>
              <a:t>"I can see how that would be confusing."</a:t>
            </a:r>
            <a:endParaRPr dirty="0"/>
          </a:p>
          <a:p>
            <a:pPr marL="514350" lvl="0" indent="-514350" algn="l" rtl="0">
              <a:lnSpc>
                <a:spcPct val="90000"/>
              </a:lnSpc>
              <a:spcBef>
                <a:spcPts val="1000"/>
              </a:spcBef>
              <a:spcAft>
                <a:spcPts val="0"/>
              </a:spcAft>
              <a:buClr>
                <a:srgbClr val="336EA8"/>
              </a:buClr>
              <a:buSzPts val="2200"/>
              <a:buFont typeface="Calibri"/>
              <a:buAutoNum type="arabicPeriod"/>
            </a:pPr>
            <a:r>
              <a:rPr lang="en-US" sz="2200" dirty="0"/>
              <a:t>“I completely agree with you.”</a:t>
            </a:r>
            <a:endParaRPr dirty="0"/>
          </a:p>
          <a:p>
            <a:pPr marL="514350" lvl="0" indent="-514350" algn="l" rtl="0">
              <a:lnSpc>
                <a:spcPct val="90000"/>
              </a:lnSpc>
              <a:spcBef>
                <a:spcPts val="1000"/>
              </a:spcBef>
              <a:spcAft>
                <a:spcPts val="0"/>
              </a:spcAft>
              <a:buClr>
                <a:srgbClr val="336EA8"/>
              </a:buClr>
              <a:buSzPts val="2200"/>
              <a:buFont typeface="Calibri"/>
              <a:buAutoNum type="arabicPeriod"/>
            </a:pPr>
            <a:r>
              <a:rPr lang="en-US" sz="2200" dirty="0"/>
              <a:t>“That’s a great suggestion.”</a:t>
            </a:r>
            <a:endParaRPr dirty="0"/>
          </a:p>
          <a:p>
            <a:pPr marL="514350" lvl="0" indent="-514350" algn="l" rtl="0">
              <a:lnSpc>
                <a:spcPct val="90000"/>
              </a:lnSpc>
              <a:spcBef>
                <a:spcPts val="1000"/>
              </a:spcBef>
              <a:spcAft>
                <a:spcPts val="0"/>
              </a:spcAft>
              <a:buClr>
                <a:srgbClr val="336EA8"/>
              </a:buClr>
              <a:buSzPts val="2200"/>
              <a:buFont typeface="Calibri"/>
              <a:buAutoNum type="arabicPeriod"/>
            </a:pPr>
            <a:r>
              <a:rPr lang="en-US" sz="2200" dirty="0"/>
              <a:t>"Thanks for reaching out about this!"</a:t>
            </a:r>
            <a:endParaRPr dirty="0"/>
          </a:p>
          <a:p>
            <a:pPr marL="514350" lvl="0" indent="-514350" algn="l" rtl="0">
              <a:lnSpc>
                <a:spcPct val="90000"/>
              </a:lnSpc>
              <a:spcBef>
                <a:spcPts val="1000"/>
              </a:spcBef>
              <a:spcAft>
                <a:spcPts val="0"/>
              </a:spcAft>
              <a:buClr>
                <a:srgbClr val="336EA8"/>
              </a:buClr>
              <a:buSzPts val="2200"/>
              <a:buFont typeface="Calibri"/>
              <a:buAutoNum type="arabicPeriod"/>
            </a:pPr>
            <a:r>
              <a:rPr lang="en-US" sz="2200" dirty="0"/>
              <a:t>“We can work through this together.”</a:t>
            </a:r>
            <a:endParaRPr dirty="0"/>
          </a:p>
          <a:p>
            <a:pPr marL="514350" lvl="0" indent="-374650" algn="l" rtl="0">
              <a:lnSpc>
                <a:spcPct val="90000"/>
              </a:lnSpc>
              <a:spcBef>
                <a:spcPts val="1000"/>
              </a:spcBef>
              <a:spcAft>
                <a:spcPts val="0"/>
              </a:spcAft>
              <a:buClr>
                <a:schemeClr val="dk1"/>
              </a:buClr>
              <a:buSzPts val="2200"/>
              <a:buFont typeface="Calibri"/>
              <a:buNone/>
            </a:pPr>
            <a:endParaRPr sz="2200" dirty="0"/>
          </a:p>
          <a:p>
            <a:pPr marL="514350" lvl="0" indent="-374650" algn="l" rtl="0">
              <a:lnSpc>
                <a:spcPct val="90000"/>
              </a:lnSpc>
              <a:spcBef>
                <a:spcPts val="1000"/>
              </a:spcBef>
              <a:spcAft>
                <a:spcPts val="0"/>
              </a:spcAft>
              <a:buClr>
                <a:schemeClr val="dk1"/>
              </a:buClr>
              <a:buSzPts val="2200"/>
              <a:buFont typeface="Calibri"/>
              <a:buNone/>
            </a:pPr>
            <a:endParaRPr sz="2200" dirty="0"/>
          </a:p>
          <a:p>
            <a:pPr marL="0" lvl="0" indent="0" algn="l" rtl="0">
              <a:lnSpc>
                <a:spcPct val="90000"/>
              </a:lnSpc>
              <a:spcBef>
                <a:spcPts val="1000"/>
              </a:spcBef>
              <a:spcAft>
                <a:spcPts val="0"/>
              </a:spcAft>
              <a:buClr>
                <a:schemeClr val="dk1"/>
              </a:buClr>
              <a:buSzPts val="2200"/>
              <a:buNone/>
            </a:pPr>
            <a:endParaRPr sz="2200" dirty="0"/>
          </a:p>
        </p:txBody>
      </p:sp>
      <p:sp>
        <p:nvSpPr>
          <p:cNvPr id="445" name="Google Shape;445;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rgbClr val="336EA8"/>
              </a:buClr>
              <a:buSzPts val="2200"/>
              <a:buFont typeface="Calibri"/>
              <a:buAutoNum type="arabicPeriod" startAt="9"/>
            </a:pPr>
            <a:r>
              <a:rPr lang="en-US" sz="2200" dirty="0"/>
              <a:t>“That sounds extremely challenging.”</a:t>
            </a:r>
            <a:endParaRPr dirty="0"/>
          </a:p>
          <a:p>
            <a:pPr marL="514350" lvl="0" indent="-514350" algn="l" rtl="0">
              <a:lnSpc>
                <a:spcPct val="90000"/>
              </a:lnSpc>
              <a:spcBef>
                <a:spcPts val="1000"/>
              </a:spcBef>
              <a:spcAft>
                <a:spcPts val="0"/>
              </a:spcAft>
              <a:buClr>
                <a:srgbClr val="336EA8"/>
              </a:buClr>
              <a:buSzPts val="2200"/>
              <a:buFont typeface="Calibri"/>
              <a:buAutoNum type="arabicPeriod" startAt="9"/>
            </a:pPr>
            <a:r>
              <a:rPr lang="en-US" sz="2200" dirty="0"/>
              <a:t>“I can see why you’d want that feature.”</a:t>
            </a:r>
            <a:endParaRPr dirty="0"/>
          </a:p>
          <a:p>
            <a:pPr marL="514350" lvl="0" indent="-514350" algn="l" rtl="0">
              <a:lnSpc>
                <a:spcPct val="90000"/>
              </a:lnSpc>
              <a:spcBef>
                <a:spcPts val="1000"/>
              </a:spcBef>
              <a:spcAft>
                <a:spcPts val="0"/>
              </a:spcAft>
              <a:buClr>
                <a:srgbClr val="336EA8"/>
              </a:buClr>
              <a:buSzPts val="2200"/>
              <a:buFont typeface="Calibri"/>
              <a:buAutoNum type="arabicPeriod" startAt="9"/>
            </a:pPr>
            <a:r>
              <a:rPr lang="en-US" sz="2200" dirty="0"/>
              <a:t>“I would feel the same if I were in your shoes.”</a:t>
            </a:r>
            <a:endParaRPr dirty="0"/>
          </a:p>
          <a:p>
            <a:pPr marL="514350" lvl="0" indent="-514350" algn="l" rtl="0">
              <a:lnSpc>
                <a:spcPct val="90000"/>
              </a:lnSpc>
              <a:spcBef>
                <a:spcPts val="1000"/>
              </a:spcBef>
              <a:spcAft>
                <a:spcPts val="0"/>
              </a:spcAft>
              <a:buClr>
                <a:srgbClr val="336EA8"/>
              </a:buClr>
              <a:buSzPts val="2200"/>
              <a:buFont typeface="Calibri"/>
              <a:buAutoNum type="arabicPeriod" startAt="9"/>
            </a:pPr>
            <a:r>
              <a:rPr lang="en-US" sz="2200" dirty="0"/>
              <a:t>“Thank you for your patience.”</a:t>
            </a:r>
            <a:endParaRPr dirty="0"/>
          </a:p>
          <a:p>
            <a:pPr marL="514350" lvl="0" indent="-514350" algn="l" rtl="0">
              <a:lnSpc>
                <a:spcPct val="90000"/>
              </a:lnSpc>
              <a:spcBef>
                <a:spcPts val="1000"/>
              </a:spcBef>
              <a:spcAft>
                <a:spcPts val="0"/>
              </a:spcAft>
              <a:buClr>
                <a:srgbClr val="336EA8"/>
              </a:buClr>
              <a:buSzPts val="2200"/>
              <a:buFont typeface="Calibri"/>
              <a:buAutoNum type="arabicPeriod" startAt="9"/>
            </a:pPr>
            <a:r>
              <a:rPr lang="en-US" sz="2200" dirty="0"/>
              <a:t>"I'll do my best to resolve this issue for you.“</a:t>
            </a:r>
            <a:endParaRPr dirty="0"/>
          </a:p>
          <a:p>
            <a:pPr marL="514350" lvl="0" indent="-514350" algn="l" rtl="0">
              <a:lnSpc>
                <a:spcPct val="90000"/>
              </a:lnSpc>
              <a:spcBef>
                <a:spcPts val="1000"/>
              </a:spcBef>
              <a:spcAft>
                <a:spcPts val="0"/>
              </a:spcAft>
              <a:buClr>
                <a:srgbClr val="336EA8"/>
              </a:buClr>
              <a:buSzPts val="2200"/>
              <a:buFont typeface="Calibri"/>
              <a:buAutoNum type="arabicPeriod" startAt="9"/>
            </a:pPr>
            <a:r>
              <a:rPr lang="en-US" sz="2200" dirty="0"/>
              <a:t> "Let's explore all your options."</a:t>
            </a:r>
            <a:endParaRPr dirty="0"/>
          </a:p>
          <a:p>
            <a:pPr marL="514350" lvl="0" indent="-514350" algn="l" rtl="0">
              <a:lnSpc>
                <a:spcPct val="90000"/>
              </a:lnSpc>
              <a:spcBef>
                <a:spcPts val="1000"/>
              </a:spcBef>
              <a:spcAft>
                <a:spcPts val="0"/>
              </a:spcAft>
              <a:buClr>
                <a:srgbClr val="336EA8"/>
              </a:buClr>
              <a:buSzPts val="2200"/>
              <a:buFont typeface="Calibri"/>
              <a:buAutoNum type="arabicPeriod" startAt="9"/>
            </a:pPr>
            <a:r>
              <a:rPr lang="en-US" sz="2200" dirty="0"/>
              <a:t>"I'm truly sorry for the inconvenience caused."</a:t>
            </a:r>
            <a:endParaRPr dirty="0"/>
          </a:p>
          <a:p>
            <a:pPr marL="228600" lvl="0" indent="-88900" algn="l" rtl="0">
              <a:lnSpc>
                <a:spcPct val="90000"/>
              </a:lnSpc>
              <a:spcBef>
                <a:spcPts val="1000"/>
              </a:spcBef>
              <a:spcAft>
                <a:spcPts val="0"/>
              </a:spcAft>
              <a:buClr>
                <a:schemeClr val="dk1"/>
              </a:buClr>
              <a:buSzPts val="2200"/>
              <a:buNone/>
            </a:pPr>
            <a:endParaRPr sz="2200" dirty="0"/>
          </a:p>
        </p:txBody>
      </p:sp>
      <p:sp>
        <p:nvSpPr>
          <p:cNvPr id="446" name="Google Shape;44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5/25/2024</a:t>
            </a:r>
            <a:endParaRPr/>
          </a:p>
        </p:txBody>
      </p:sp>
      <p:sp>
        <p:nvSpPr>
          <p:cNvPr id="447" name="Google Shape;447;p3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48" name="Google Shape;44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3"/>
          <p:cNvSpPr txBox="1">
            <a:spLocks noGrp="1"/>
          </p:cNvSpPr>
          <p:nvPr>
            <p:ph type="title"/>
          </p:nvPr>
        </p:nvSpPr>
        <p:spPr>
          <a:xfrm>
            <a:off x="298938" y="1470973"/>
            <a:ext cx="10251831"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FAB7D"/>
              </a:buClr>
              <a:buSzPts val="4000"/>
              <a:buFont typeface="Calibri"/>
              <a:buNone/>
            </a:pPr>
            <a:r>
              <a:rPr lang="en-US" sz="3200" b="1" dirty="0">
                <a:solidFill>
                  <a:schemeClr val="bg1"/>
                </a:solidFill>
                <a:highlight>
                  <a:srgbClr val="0FAB7D"/>
                </a:highlight>
                <a:latin typeface="Montserrat Black" pitchFamily="2" charset="0"/>
                <a:ea typeface="+mn-ea"/>
                <a:cs typeface="+mn-cs"/>
              </a:rPr>
              <a:t>Group Activity: </a:t>
            </a:r>
            <a:br>
              <a:rPr lang="en-US" sz="3200" b="1" dirty="0">
                <a:solidFill>
                  <a:schemeClr val="bg1"/>
                </a:solidFill>
                <a:highlight>
                  <a:srgbClr val="0FAB7D"/>
                </a:highlight>
                <a:latin typeface="Montserrat Black" pitchFamily="2" charset="0"/>
                <a:ea typeface="+mn-ea"/>
                <a:cs typeface="+mn-cs"/>
              </a:rPr>
            </a:br>
            <a:br>
              <a:rPr lang="en-US" sz="3200" b="1" dirty="0">
                <a:solidFill>
                  <a:schemeClr val="tx1">
                    <a:lumMod val="75000"/>
                  </a:schemeClr>
                </a:solidFill>
                <a:highlight>
                  <a:srgbClr val="0FAB7D"/>
                </a:highlight>
                <a:latin typeface="Montserrat Black" pitchFamily="2" charset="0"/>
                <a:ea typeface="+mn-ea"/>
                <a:cs typeface="+mn-cs"/>
              </a:rPr>
            </a:br>
            <a:r>
              <a:rPr lang="en-US" sz="2800" dirty="0">
                <a:solidFill>
                  <a:schemeClr val="tx1">
                    <a:lumMod val="75000"/>
                  </a:schemeClr>
                </a:solidFill>
                <a:latin typeface="Montserrat Black" pitchFamily="2" charset="0"/>
                <a:ea typeface="+mn-ea"/>
                <a:cs typeface="+mn-cs"/>
              </a:rPr>
              <a:t>Use Empathy in the below scenarios while dealing with clients</a:t>
            </a:r>
            <a:endParaRPr sz="3200" dirty="0">
              <a:solidFill>
                <a:schemeClr val="tx1">
                  <a:lumMod val="75000"/>
                </a:schemeClr>
              </a:solidFill>
              <a:latin typeface="Montserrat Black" pitchFamily="2" charset="0"/>
              <a:ea typeface="+mn-ea"/>
              <a:cs typeface="+mn-cs"/>
            </a:endParaRPr>
          </a:p>
        </p:txBody>
      </p:sp>
      <p:sp>
        <p:nvSpPr>
          <p:cNvPr id="455" name="Google Shape;455;p33"/>
          <p:cNvSpPr txBox="1">
            <a:spLocks noGrp="1"/>
          </p:cNvSpPr>
          <p:nvPr>
            <p:ph type="body" idx="1"/>
          </p:nvPr>
        </p:nvSpPr>
        <p:spPr>
          <a:xfrm>
            <a:off x="3922442" y="3282355"/>
            <a:ext cx="8236990" cy="2418499"/>
          </a:xfrm>
          <a:prstGeom prst="rect">
            <a:avLst/>
          </a:prstGeom>
          <a:noFill/>
          <a:ln>
            <a:noFill/>
          </a:ln>
        </p:spPr>
        <p:txBody>
          <a:bodyPr spcFirstLastPara="1" wrap="square" lIns="91425" tIns="45700" rIns="91425" bIns="45700" anchor="t" anchorCtr="0">
            <a:normAutofit/>
          </a:bodyPr>
          <a:lstStyle/>
          <a:p>
            <a:pPr marL="742950" lvl="0" indent="-742950" algn="l" rtl="0">
              <a:lnSpc>
                <a:spcPct val="90000"/>
              </a:lnSpc>
              <a:spcBef>
                <a:spcPts val="1000"/>
              </a:spcBef>
              <a:spcAft>
                <a:spcPts val="0"/>
              </a:spcAft>
              <a:buClr>
                <a:srgbClr val="336EA8"/>
              </a:buClr>
              <a:buSzPts val="2800"/>
              <a:buFont typeface="Calibri"/>
              <a:buAutoNum type="arabicPeriod"/>
            </a:pPr>
            <a:r>
              <a:rPr lang="en-US" dirty="0">
                <a:solidFill>
                  <a:srgbClr val="336EA8"/>
                </a:solidFill>
              </a:rPr>
              <a:t>A client who is worried about the deadline to receive your task.</a:t>
            </a:r>
            <a:endParaRPr dirty="0"/>
          </a:p>
          <a:p>
            <a:pPr marL="742950" lvl="0" indent="-742950" algn="l" rtl="0">
              <a:lnSpc>
                <a:spcPct val="90000"/>
              </a:lnSpc>
              <a:spcBef>
                <a:spcPts val="1000"/>
              </a:spcBef>
              <a:spcAft>
                <a:spcPts val="0"/>
              </a:spcAft>
              <a:buClr>
                <a:srgbClr val="336EA8"/>
              </a:buClr>
              <a:buSzPts val="2800"/>
              <a:buFont typeface="Calibri"/>
              <a:buAutoNum type="arabicPeriod"/>
            </a:pPr>
            <a:r>
              <a:rPr lang="en-US" dirty="0">
                <a:solidFill>
                  <a:srgbClr val="336EA8"/>
                </a:solidFill>
              </a:rPr>
              <a:t>A client who has been taking too long trying to reach you.</a:t>
            </a:r>
            <a:endParaRPr dirty="0"/>
          </a:p>
        </p:txBody>
      </p:sp>
      <p:sp>
        <p:nvSpPr>
          <p:cNvPr id="456" name="Google Shape;45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457" name="Google Shape;457;p33"/>
          <p:cNvPicPr preferRelativeResize="0"/>
          <p:nvPr/>
        </p:nvPicPr>
        <p:blipFill rotWithShape="1">
          <a:blip r:embed="rId3">
            <a:alphaModFix/>
          </a:blip>
          <a:srcRect l="12211"/>
          <a:stretch/>
        </p:blipFill>
        <p:spPr>
          <a:xfrm>
            <a:off x="298938" y="3107404"/>
            <a:ext cx="3393829" cy="24184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2" name="Google Shape;442;p23">
            <a:extLst>
              <a:ext uri="{FF2B5EF4-FFF2-40B4-BE49-F238E27FC236}">
                <a16:creationId xmlns:a16="http://schemas.microsoft.com/office/drawing/2014/main" id="{2B10D205-13C2-5973-DFF8-E6287C6576D8}"/>
              </a:ext>
            </a:extLst>
          </p:cNvPr>
          <p:cNvSpPr/>
          <p:nvPr/>
        </p:nvSpPr>
        <p:spPr>
          <a:xfrm>
            <a:off x="675133" y="1827992"/>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062034"/>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Components of Emotional Intelligence</a:t>
            </a:r>
          </a:p>
        </p:txBody>
      </p:sp>
      <p:grpSp>
        <p:nvGrpSpPr>
          <p:cNvPr id="5" name="Group 4">
            <a:extLst>
              <a:ext uri="{FF2B5EF4-FFF2-40B4-BE49-F238E27FC236}">
                <a16:creationId xmlns:a16="http://schemas.microsoft.com/office/drawing/2014/main" id="{83A02242-938D-D6F8-8512-97F704A68287}"/>
              </a:ext>
            </a:extLst>
          </p:cNvPr>
          <p:cNvGrpSpPr/>
          <p:nvPr/>
        </p:nvGrpSpPr>
        <p:grpSpPr>
          <a:xfrm>
            <a:off x="4799194" y="2142512"/>
            <a:ext cx="2533591" cy="1321660"/>
            <a:chOff x="508547" y="2951402"/>
            <a:chExt cx="2533591" cy="1321660"/>
          </a:xfrm>
        </p:grpSpPr>
        <p:sp>
          <p:nvSpPr>
            <p:cNvPr id="4" name="Rectangle: Rounded Corners 3">
              <a:extLst>
                <a:ext uri="{FF2B5EF4-FFF2-40B4-BE49-F238E27FC236}">
                  <a16:creationId xmlns:a16="http://schemas.microsoft.com/office/drawing/2014/main" id="{5D94FD0B-B302-6B4F-BCBB-CEBD269B56C3}"/>
                </a:ext>
              </a:extLst>
            </p:cNvPr>
            <p:cNvSpPr/>
            <p:nvPr/>
          </p:nvSpPr>
          <p:spPr>
            <a:xfrm>
              <a:off x="508547" y="2951402"/>
              <a:ext cx="2533591" cy="1321660"/>
            </a:xfrm>
            <a:custGeom>
              <a:avLst/>
              <a:gdLst>
                <a:gd name="connsiteX0" fmla="*/ 0 w 2533591"/>
                <a:gd name="connsiteY0" fmla="*/ 220281 h 1321660"/>
                <a:gd name="connsiteX1" fmla="*/ 220281 w 2533591"/>
                <a:gd name="connsiteY1" fmla="*/ 0 h 1321660"/>
                <a:gd name="connsiteX2" fmla="*/ 2313310 w 2533591"/>
                <a:gd name="connsiteY2" fmla="*/ 0 h 1321660"/>
                <a:gd name="connsiteX3" fmla="*/ 2533591 w 2533591"/>
                <a:gd name="connsiteY3" fmla="*/ 220281 h 1321660"/>
                <a:gd name="connsiteX4" fmla="*/ 2533591 w 2533591"/>
                <a:gd name="connsiteY4" fmla="*/ 1101379 h 1321660"/>
                <a:gd name="connsiteX5" fmla="*/ 2313310 w 2533591"/>
                <a:gd name="connsiteY5" fmla="*/ 1321660 h 1321660"/>
                <a:gd name="connsiteX6" fmla="*/ 220281 w 2533591"/>
                <a:gd name="connsiteY6" fmla="*/ 1321660 h 1321660"/>
                <a:gd name="connsiteX7" fmla="*/ 0 w 2533591"/>
                <a:gd name="connsiteY7" fmla="*/ 1101379 h 1321660"/>
                <a:gd name="connsiteX8" fmla="*/ 0 w 2533591"/>
                <a:gd name="connsiteY8" fmla="*/ 220281 h 13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591" h="1321660" fill="none" extrusionOk="0">
                  <a:moveTo>
                    <a:pt x="0" y="220281"/>
                  </a:moveTo>
                  <a:cubicBezTo>
                    <a:pt x="-2251" y="108917"/>
                    <a:pt x="104365" y="10705"/>
                    <a:pt x="220281" y="0"/>
                  </a:cubicBezTo>
                  <a:cubicBezTo>
                    <a:pt x="1209774" y="110934"/>
                    <a:pt x="1606178" y="140386"/>
                    <a:pt x="2313310" y="0"/>
                  </a:cubicBezTo>
                  <a:cubicBezTo>
                    <a:pt x="2437014" y="17625"/>
                    <a:pt x="2555262" y="93280"/>
                    <a:pt x="2533591" y="220281"/>
                  </a:cubicBezTo>
                  <a:cubicBezTo>
                    <a:pt x="2480179" y="577965"/>
                    <a:pt x="2467614" y="829653"/>
                    <a:pt x="2533591" y="1101379"/>
                  </a:cubicBezTo>
                  <a:cubicBezTo>
                    <a:pt x="2550051" y="1234190"/>
                    <a:pt x="2431546" y="1331603"/>
                    <a:pt x="2313310" y="1321660"/>
                  </a:cubicBezTo>
                  <a:cubicBezTo>
                    <a:pt x="1907873" y="1452037"/>
                    <a:pt x="587814" y="1175329"/>
                    <a:pt x="220281" y="1321660"/>
                  </a:cubicBezTo>
                  <a:cubicBezTo>
                    <a:pt x="87221" y="1327941"/>
                    <a:pt x="2849" y="1222623"/>
                    <a:pt x="0" y="1101379"/>
                  </a:cubicBezTo>
                  <a:cubicBezTo>
                    <a:pt x="29590" y="735273"/>
                    <a:pt x="-74603" y="438209"/>
                    <a:pt x="0" y="220281"/>
                  </a:cubicBezTo>
                  <a:close/>
                </a:path>
                <a:path w="2533591" h="1321660" stroke="0" extrusionOk="0">
                  <a:moveTo>
                    <a:pt x="0" y="220281"/>
                  </a:moveTo>
                  <a:cubicBezTo>
                    <a:pt x="-1752" y="101697"/>
                    <a:pt x="94968" y="-1509"/>
                    <a:pt x="220281" y="0"/>
                  </a:cubicBezTo>
                  <a:cubicBezTo>
                    <a:pt x="1025758" y="-60713"/>
                    <a:pt x="1341873" y="61072"/>
                    <a:pt x="2313310" y="0"/>
                  </a:cubicBezTo>
                  <a:cubicBezTo>
                    <a:pt x="2414015" y="7003"/>
                    <a:pt x="2529113" y="103918"/>
                    <a:pt x="2533591" y="220281"/>
                  </a:cubicBezTo>
                  <a:cubicBezTo>
                    <a:pt x="2464159" y="539293"/>
                    <a:pt x="2568564" y="759422"/>
                    <a:pt x="2533591" y="1101379"/>
                  </a:cubicBezTo>
                  <a:cubicBezTo>
                    <a:pt x="2549231" y="1208172"/>
                    <a:pt x="2439064" y="1321930"/>
                    <a:pt x="2313310" y="1321660"/>
                  </a:cubicBezTo>
                  <a:cubicBezTo>
                    <a:pt x="1268837" y="1247889"/>
                    <a:pt x="641532" y="1165777"/>
                    <a:pt x="220281" y="1321660"/>
                  </a:cubicBezTo>
                  <a:cubicBezTo>
                    <a:pt x="120516" y="1324835"/>
                    <a:pt x="-19679" y="1214056"/>
                    <a:pt x="0" y="1101379"/>
                  </a:cubicBezTo>
                  <a:cubicBezTo>
                    <a:pt x="-56538" y="751270"/>
                    <a:pt x="-45723" y="492132"/>
                    <a:pt x="0" y="220281"/>
                  </a:cubicBezTo>
                  <a:close/>
                </a:path>
              </a:pathLst>
            </a:custGeom>
            <a:solidFill>
              <a:srgbClr val="379A5B"/>
            </a:solidFill>
            <a:ln>
              <a:solidFill>
                <a:schemeClr val="tx1">
                  <a:lumMod val="75000"/>
                </a:schemeClr>
              </a:solidFill>
              <a:extLst>
                <a:ext uri="{C807C97D-BFC1-408E-A445-0C87EB9F89A2}">
                  <ask:lineSketchStyleProps xmlns:ask="http://schemas.microsoft.com/office/drawing/2018/sketchyshapes" sd="98176570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F9B7B4A-4AB2-1BAC-D012-EC1FE0463901}"/>
                </a:ext>
              </a:extLst>
            </p:cNvPr>
            <p:cNvSpPr txBox="1"/>
            <p:nvPr/>
          </p:nvSpPr>
          <p:spPr>
            <a:xfrm>
              <a:off x="665050" y="3239306"/>
              <a:ext cx="2189988" cy="830997"/>
            </a:xfrm>
            <a:prstGeom prst="rect">
              <a:avLst/>
            </a:prstGeom>
            <a:noFill/>
          </p:spPr>
          <p:txBody>
            <a:bodyPr wrap="square">
              <a:spAutoFit/>
            </a:bodyPr>
            <a:lstStyle/>
            <a:p>
              <a:pPr algn="ctr"/>
              <a:r>
                <a:rPr kumimoji="0" lang="en-GB" sz="2400" i="0" u="none" strike="noStrike" kern="1200" cap="none" spc="0" normalizeH="0" baseline="0" noProof="0" dirty="0">
                  <a:ln>
                    <a:noFill/>
                  </a:ln>
                  <a:solidFill>
                    <a:schemeClr val="bg1"/>
                  </a:solidFill>
                  <a:effectLst/>
                  <a:uLnTx/>
                  <a:uFillTx/>
                  <a:latin typeface="Montserrat Black" pitchFamily="2" charset="0"/>
                  <a:ea typeface="+mn-ea"/>
                  <a:cs typeface="+mn-cs"/>
                </a:rPr>
                <a:t>Emotional Intelligence</a:t>
              </a:r>
              <a:endParaRPr lang="en-GB" sz="1400" dirty="0">
                <a:solidFill>
                  <a:schemeClr val="bg1"/>
                </a:solidFill>
              </a:endParaRPr>
            </a:p>
          </p:txBody>
        </p:sp>
      </p:grpSp>
      <p:sp>
        <p:nvSpPr>
          <p:cNvPr id="20" name="Rectangle: Rounded Corners 19">
            <a:extLst>
              <a:ext uri="{FF2B5EF4-FFF2-40B4-BE49-F238E27FC236}">
                <a16:creationId xmlns:a16="http://schemas.microsoft.com/office/drawing/2014/main" id="{5EFCEAA1-C618-4E85-6E6C-67C2B68152E8}"/>
              </a:ext>
            </a:extLst>
          </p:cNvPr>
          <p:cNvSpPr/>
          <p:nvPr/>
        </p:nvSpPr>
        <p:spPr>
          <a:xfrm>
            <a:off x="9330605"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41C9C5F6-8B18-5247-793B-6BF57C607FB4}"/>
              </a:ext>
            </a:extLst>
          </p:cNvPr>
          <p:cNvSpPr/>
          <p:nvPr/>
        </p:nvSpPr>
        <p:spPr>
          <a:xfrm>
            <a:off x="7455877"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79AF2E93-70D7-70E9-1541-54248EFE654B}"/>
              </a:ext>
            </a:extLst>
          </p:cNvPr>
          <p:cNvSpPr/>
          <p:nvPr/>
        </p:nvSpPr>
        <p:spPr>
          <a:xfrm>
            <a:off x="7315200" y="3534510"/>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4DE0FD5-E22E-271F-7AAF-E609AE719A77}"/>
              </a:ext>
            </a:extLst>
          </p:cNvPr>
          <p:cNvSpPr/>
          <p:nvPr/>
        </p:nvSpPr>
        <p:spPr>
          <a:xfrm flipH="1">
            <a:off x="2373923" y="2857503"/>
            <a:ext cx="2162908" cy="668215"/>
          </a:xfrm>
          <a:custGeom>
            <a:avLst/>
            <a:gdLst>
              <a:gd name="connsiteX0" fmla="*/ 0 w 2162908"/>
              <a:gd name="connsiteY0" fmla="*/ 35169 h 668215"/>
              <a:gd name="connsiteX1" fmla="*/ 1283677 w 2162908"/>
              <a:gd name="connsiteY1" fmla="*/ 70338 h 668215"/>
              <a:gd name="connsiteX2" fmla="*/ 2162908 w 2162908"/>
              <a:gd name="connsiteY2" fmla="*/ 668215 h 668215"/>
            </a:gdLst>
            <a:ahLst/>
            <a:cxnLst>
              <a:cxn ang="0">
                <a:pos x="connsiteX0" y="connsiteY0"/>
              </a:cxn>
              <a:cxn ang="0">
                <a:pos x="connsiteX1" y="connsiteY1"/>
              </a:cxn>
              <a:cxn ang="0">
                <a:pos x="connsiteX2" y="connsiteY2"/>
              </a:cxn>
            </a:cxnLst>
            <a:rect l="l" t="t" r="r" b="b"/>
            <a:pathLst>
              <a:path w="2162908" h="668215">
                <a:moveTo>
                  <a:pt x="0" y="35169"/>
                </a:moveTo>
                <a:cubicBezTo>
                  <a:pt x="461596" y="-1"/>
                  <a:pt x="923192" y="-35170"/>
                  <a:pt x="1283677" y="70338"/>
                </a:cubicBezTo>
                <a:cubicBezTo>
                  <a:pt x="1644162" y="175846"/>
                  <a:pt x="1903535" y="422030"/>
                  <a:pt x="2162908" y="668215"/>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94A64339-F9DB-D298-FD0D-E1AAA52284F1}"/>
              </a:ext>
            </a:extLst>
          </p:cNvPr>
          <p:cNvSpPr/>
          <p:nvPr/>
        </p:nvSpPr>
        <p:spPr>
          <a:xfrm flipH="1">
            <a:off x="4079629" y="3587265"/>
            <a:ext cx="492369" cy="703384"/>
          </a:xfrm>
          <a:custGeom>
            <a:avLst/>
            <a:gdLst>
              <a:gd name="connsiteX0" fmla="*/ 0 w 492369"/>
              <a:gd name="connsiteY0" fmla="*/ 0 h 633046"/>
              <a:gd name="connsiteX1" fmla="*/ 193431 w 492369"/>
              <a:gd name="connsiteY1" fmla="*/ 140677 h 633046"/>
              <a:gd name="connsiteX2" fmla="*/ 492369 w 492369"/>
              <a:gd name="connsiteY2" fmla="*/ 633046 h 633046"/>
            </a:gdLst>
            <a:ahLst/>
            <a:cxnLst>
              <a:cxn ang="0">
                <a:pos x="connsiteX0" y="connsiteY0"/>
              </a:cxn>
              <a:cxn ang="0">
                <a:pos x="connsiteX1" y="connsiteY1"/>
              </a:cxn>
              <a:cxn ang="0">
                <a:pos x="connsiteX2" y="connsiteY2"/>
              </a:cxn>
            </a:cxnLst>
            <a:rect l="l" t="t" r="r" b="b"/>
            <a:pathLst>
              <a:path w="492369" h="633046">
                <a:moveTo>
                  <a:pt x="0" y="0"/>
                </a:moveTo>
                <a:cubicBezTo>
                  <a:pt x="55685" y="17584"/>
                  <a:pt x="111370" y="35169"/>
                  <a:pt x="193431" y="140677"/>
                </a:cubicBezTo>
                <a:cubicBezTo>
                  <a:pt x="275492" y="246185"/>
                  <a:pt x="383930" y="439615"/>
                  <a:pt x="492369" y="633046"/>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8">
            <a:extLst>
              <a:ext uri="{FF2B5EF4-FFF2-40B4-BE49-F238E27FC236}">
                <a16:creationId xmlns:a16="http://schemas.microsoft.com/office/drawing/2014/main" id="{90E7B471-9C11-1DF5-2434-E94C85CD6619}"/>
              </a:ext>
            </a:extLst>
          </p:cNvPr>
          <p:cNvSpPr/>
          <p:nvPr/>
        </p:nvSpPr>
        <p:spPr>
          <a:xfrm>
            <a:off x="5956925" y="3640018"/>
            <a:ext cx="92937" cy="1266092"/>
          </a:xfrm>
          <a:custGeom>
            <a:avLst/>
            <a:gdLst>
              <a:gd name="connsiteX0" fmla="*/ 39429 w 92937"/>
              <a:gd name="connsiteY0" fmla="*/ 0 h 1266092"/>
              <a:gd name="connsiteX1" fmla="*/ 92183 w 92937"/>
              <a:gd name="connsiteY1" fmla="*/ 545123 h 1266092"/>
              <a:gd name="connsiteX2" fmla="*/ 4260 w 92937"/>
              <a:gd name="connsiteY2" fmla="*/ 1090246 h 1266092"/>
              <a:gd name="connsiteX3" fmla="*/ 21844 w 92937"/>
              <a:gd name="connsiteY3" fmla="*/ 1266092 h 1266092"/>
            </a:gdLst>
            <a:ahLst/>
            <a:cxnLst>
              <a:cxn ang="0">
                <a:pos x="connsiteX0" y="connsiteY0"/>
              </a:cxn>
              <a:cxn ang="0">
                <a:pos x="connsiteX1" y="connsiteY1"/>
              </a:cxn>
              <a:cxn ang="0">
                <a:pos x="connsiteX2" y="connsiteY2"/>
              </a:cxn>
              <a:cxn ang="0">
                <a:pos x="connsiteX3" y="connsiteY3"/>
              </a:cxn>
            </a:cxnLst>
            <a:rect l="l" t="t" r="r" b="b"/>
            <a:pathLst>
              <a:path w="92937" h="1266092">
                <a:moveTo>
                  <a:pt x="39429" y="0"/>
                </a:moveTo>
                <a:cubicBezTo>
                  <a:pt x="68736" y="181707"/>
                  <a:pt x="98044" y="363415"/>
                  <a:pt x="92183" y="545123"/>
                </a:cubicBezTo>
                <a:cubicBezTo>
                  <a:pt x="86322" y="726831"/>
                  <a:pt x="15983" y="970085"/>
                  <a:pt x="4260" y="1090246"/>
                </a:cubicBezTo>
                <a:cubicBezTo>
                  <a:pt x="-7463" y="1210407"/>
                  <a:pt x="7190" y="1238249"/>
                  <a:pt x="21844" y="1266092"/>
                </a:cubicBezTo>
              </a:path>
            </a:pathLst>
          </a:custGeom>
          <a:noFill/>
          <a:ln w="19050">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532A5B38-FEA8-B060-ADDA-F7709229D41F}"/>
              </a:ext>
            </a:extLst>
          </p:cNvPr>
          <p:cNvGrpSpPr/>
          <p:nvPr/>
        </p:nvGrpSpPr>
        <p:grpSpPr>
          <a:xfrm>
            <a:off x="-375782" y="3582572"/>
            <a:ext cx="4332907" cy="1093244"/>
            <a:chOff x="-375782" y="3582572"/>
            <a:chExt cx="4332907" cy="1093244"/>
          </a:xfrm>
        </p:grpSpPr>
        <p:sp>
          <p:nvSpPr>
            <p:cNvPr id="21" name="Rectangle: Rounded Corners 20">
              <a:extLst>
                <a:ext uri="{FF2B5EF4-FFF2-40B4-BE49-F238E27FC236}">
                  <a16:creationId xmlns:a16="http://schemas.microsoft.com/office/drawing/2014/main" id="{1E02D0CE-18B4-5ACF-3F27-B3C277F43B9D}"/>
                </a:ext>
              </a:extLst>
            </p:cNvPr>
            <p:cNvSpPr/>
            <p:nvPr/>
          </p:nvSpPr>
          <p:spPr>
            <a:xfrm>
              <a:off x="851941" y="3582572"/>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30DAFCC-31F0-A9B7-15A5-F08821E3DC44}"/>
                </a:ext>
              </a:extLst>
            </p:cNvPr>
            <p:cNvSpPr txBox="1"/>
            <p:nvPr/>
          </p:nvSpPr>
          <p:spPr>
            <a:xfrm>
              <a:off x="-375782" y="3759616"/>
              <a:ext cx="433290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Awareness</a:t>
              </a:r>
              <a:endParaRPr kumimoji="0" lang="en-US" sz="24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grpSp>
      <p:grpSp>
        <p:nvGrpSpPr>
          <p:cNvPr id="22" name="Group 21">
            <a:extLst>
              <a:ext uri="{FF2B5EF4-FFF2-40B4-BE49-F238E27FC236}">
                <a16:creationId xmlns:a16="http://schemas.microsoft.com/office/drawing/2014/main" id="{87D093D9-D72C-FF1C-C35E-09894F383EC5}"/>
              </a:ext>
            </a:extLst>
          </p:cNvPr>
          <p:cNvGrpSpPr/>
          <p:nvPr/>
        </p:nvGrpSpPr>
        <p:grpSpPr>
          <a:xfrm>
            <a:off x="1593407" y="4479534"/>
            <a:ext cx="4332907" cy="1093244"/>
            <a:chOff x="1593407" y="4479534"/>
            <a:chExt cx="4332907" cy="1093244"/>
          </a:xfrm>
        </p:grpSpPr>
        <p:sp>
          <p:nvSpPr>
            <p:cNvPr id="17" name="Rectangle: Rounded Corners 16">
              <a:extLst>
                <a:ext uri="{FF2B5EF4-FFF2-40B4-BE49-F238E27FC236}">
                  <a16:creationId xmlns:a16="http://schemas.microsoft.com/office/drawing/2014/main" id="{4A7741A7-4379-E607-62FA-9909936FE75D}"/>
                </a:ext>
              </a:extLst>
            </p:cNvPr>
            <p:cNvSpPr/>
            <p:nvPr/>
          </p:nvSpPr>
          <p:spPr>
            <a:xfrm>
              <a:off x="2845278" y="4479534"/>
              <a:ext cx="1862286" cy="1093244"/>
            </a:xfrm>
            <a:custGeom>
              <a:avLst/>
              <a:gdLst>
                <a:gd name="connsiteX0" fmla="*/ 0 w 1862286"/>
                <a:gd name="connsiteY0" fmla="*/ 546622 h 1093244"/>
                <a:gd name="connsiteX1" fmla="*/ 546622 w 1862286"/>
                <a:gd name="connsiteY1" fmla="*/ 0 h 1093244"/>
                <a:gd name="connsiteX2" fmla="*/ 923453 w 1862286"/>
                <a:gd name="connsiteY2" fmla="*/ 0 h 1093244"/>
                <a:gd name="connsiteX3" fmla="*/ 1315664 w 1862286"/>
                <a:gd name="connsiteY3" fmla="*/ 0 h 1093244"/>
                <a:gd name="connsiteX4" fmla="*/ 1862286 w 1862286"/>
                <a:gd name="connsiteY4" fmla="*/ 546622 h 1093244"/>
                <a:gd name="connsiteX5" fmla="*/ 1862286 w 1862286"/>
                <a:gd name="connsiteY5" fmla="*/ 546622 h 1093244"/>
                <a:gd name="connsiteX6" fmla="*/ 1315664 w 1862286"/>
                <a:gd name="connsiteY6" fmla="*/ 1093244 h 1093244"/>
                <a:gd name="connsiteX7" fmla="*/ 938833 w 1862286"/>
                <a:gd name="connsiteY7" fmla="*/ 1093244 h 1093244"/>
                <a:gd name="connsiteX8" fmla="*/ 546622 w 1862286"/>
                <a:gd name="connsiteY8" fmla="*/ 1093244 h 1093244"/>
                <a:gd name="connsiteX9" fmla="*/ 0 w 1862286"/>
                <a:gd name="connsiteY9" fmla="*/ 546622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2286" h="1093244" fill="none" extrusionOk="0">
                  <a:moveTo>
                    <a:pt x="0" y="546622"/>
                  </a:moveTo>
                  <a:cubicBezTo>
                    <a:pt x="-13856" y="211810"/>
                    <a:pt x="238619" y="-3769"/>
                    <a:pt x="546622" y="0"/>
                  </a:cubicBezTo>
                  <a:cubicBezTo>
                    <a:pt x="630022" y="10049"/>
                    <a:pt x="779542" y="14034"/>
                    <a:pt x="923453" y="0"/>
                  </a:cubicBezTo>
                  <a:cubicBezTo>
                    <a:pt x="1067364" y="-14034"/>
                    <a:pt x="1155881" y="17795"/>
                    <a:pt x="1315664" y="0"/>
                  </a:cubicBezTo>
                  <a:cubicBezTo>
                    <a:pt x="1563143" y="-25490"/>
                    <a:pt x="1807703" y="264900"/>
                    <a:pt x="1862286" y="546622"/>
                  </a:cubicBezTo>
                  <a:lnTo>
                    <a:pt x="1862286" y="546622"/>
                  </a:lnTo>
                  <a:cubicBezTo>
                    <a:pt x="1882873" y="890520"/>
                    <a:pt x="1600540" y="1132580"/>
                    <a:pt x="1315664" y="1093244"/>
                  </a:cubicBezTo>
                  <a:cubicBezTo>
                    <a:pt x="1127403" y="1097794"/>
                    <a:pt x="1088082" y="1092836"/>
                    <a:pt x="938833" y="1093244"/>
                  </a:cubicBezTo>
                  <a:cubicBezTo>
                    <a:pt x="789584" y="1093652"/>
                    <a:pt x="715238" y="1112034"/>
                    <a:pt x="546622" y="1093244"/>
                  </a:cubicBezTo>
                  <a:cubicBezTo>
                    <a:pt x="250994" y="1088986"/>
                    <a:pt x="-8053" y="826381"/>
                    <a:pt x="0" y="546622"/>
                  </a:cubicBezTo>
                  <a:close/>
                </a:path>
                <a:path w="1862286" h="1093244" stroke="0" extrusionOk="0">
                  <a:moveTo>
                    <a:pt x="0" y="546622"/>
                  </a:moveTo>
                  <a:cubicBezTo>
                    <a:pt x="25936" y="306286"/>
                    <a:pt x="202040" y="-31830"/>
                    <a:pt x="546622" y="0"/>
                  </a:cubicBezTo>
                  <a:cubicBezTo>
                    <a:pt x="675582" y="4771"/>
                    <a:pt x="835978" y="15722"/>
                    <a:pt x="946524" y="0"/>
                  </a:cubicBezTo>
                  <a:cubicBezTo>
                    <a:pt x="1057070" y="-15722"/>
                    <a:pt x="1171100" y="1067"/>
                    <a:pt x="1315664" y="0"/>
                  </a:cubicBezTo>
                  <a:cubicBezTo>
                    <a:pt x="1609588" y="660"/>
                    <a:pt x="1842923" y="312652"/>
                    <a:pt x="1862286" y="546622"/>
                  </a:cubicBezTo>
                  <a:lnTo>
                    <a:pt x="1862286" y="546622"/>
                  </a:lnTo>
                  <a:cubicBezTo>
                    <a:pt x="1909836" y="865791"/>
                    <a:pt x="1600720" y="1159719"/>
                    <a:pt x="1315664" y="1093244"/>
                  </a:cubicBezTo>
                  <a:cubicBezTo>
                    <a:pt x="1189029" y="1076234"/>
                    <a:pt x="1088265" y="1074226"/>
                    <a:pt x="915762" y="1093244"/>
                  </a:cubicBezTo>
                  <a:cubicBezTo>
                    <a:pt x="743259" y="1112262"/>
                    <a:pt x="654833" y="1106076"/>
                    <a:pt x="546622" y="1093244"/>
                  </a:cubicBezTo>
                  <a:cubicBezTo>
                    <a:pt x="248075" y="1062556"/>
                    <a:pt x="48124" y="878654"/>
                    <a:pt x="0" y="546622"/>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34E3A9A-F3E8-6BC5-9E8E-41EFE4C4A895}"/>
                </a:ext>
              </a:extLst>
            </p:cNvPr>
            <p:cNvSpPr txBox="1"/>
            <p:nvPr/>
          </p:nvSpPr>
          <p:spPr>
            <a:xfrm>
              <a:off x="1593407" y="4657978"/>
              <a:ext cx="433290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Regulation</a:t>
              </a:r>
              <a:endParaRPr kumimoji="0" lang="en-US" sz="24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grpSp>
      <p:grpSp>
        <p:nvGrpSpPr>
          <p:cNvPr id="23" name="Group 22">
            <a:extLst>
              <a:ext uri="{FF2B5EF4-FFF2-40B4-BE49-F238E27FC236}">
                <a16:creationId xmlns:a16="http://schemas.microsoft.com/office/drawing/2014/main" id="{ECEF0BF1-325E-8D34-7FF7-C709DEFE7AEC}"/>
              </a:ext>
            </a:extLst>
          </p:cNvPr>
          <p:cNvGrpSpPr/>
          <p:nvPr/>
        </p:nvGrpSpPr>
        <p:grpSpPr>
          <a:xfrm>
            <a:off x="3887454" y="5043789"/>
            <a:ext cx="4332907" cy="1093244"/>
            <a:chOff x="3887454" y="5043789"/>
            <a:chExt cx="4332907" cy="1093244"/>
          </a:xfrm>
        </p:grpSpPr>
        <p:sp>
          <p:nvSpPr>
            <p:cNvPr id="15" name="Rectangle: Rounded Corners 14">
              <a:extLst>
                <a:ext uri="{FF2B5EF4-FFF2-40B4-BE49-F238E27FC236}">
                  <a16:creationId xmlns:a16="http://schemas.microsoft.com/office/drawing/2014/main" id="{0E6657EE-EC69-E6E5-495F-3A89BC7FAA15}"/>
                </a:ext>
              </a:extLst>
            </p:cNvPr>
            <p:cNvSpPr/>
            <p:nvPr/>
          </p:nvSpPr>
          <p:spPr>
            <a:xfrm>
              <a:off x="5123184" y="504378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6AEB08B-AFC1-09BF-CDD3-D4FFE0647457}"/>
                </a:ext>
              </a:extLst>
            </p:cNvPr>
            <p:cNvSpPr txBox="1"/>
            <p:nvPr/>
          </p:nvSpPr>
          <p:spPr>
            <a:xfrm>
              <a:off x="3887454" y="5219459"/>
              <a:ext cx="433290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Self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Motivation</a:t>
              </a:r>
              <a:endParaRPr kumimoji="0" lang="en-US" sz="24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grpSp>
      <p:grpSp>
        <p:nvGrpSpPr>
          <p:cNvPr id="24" name="Group 23">
            <a:extLst>
              <a:ext uri="{FF2B5EF4-FFF2-40B4-BE49-F238E27FC236}">
                <a16:creationId xmlns:a16="http://schemas.microsoft.com/office/drawing/2014/main" id="{749ED349-F7F1-AFB2-66CD-A58CBC60322F}"/>
              </a:ext>
            </a:extLst>
          </p:cNvPr>
          <p:cNvGrpSpPr/>
          <p:nvPr/>
        </p:nvGrpSpPr>
        <p:grpSpPr>
          <a:xfrm>
            <a:off x="6181489" y="4461949"/>
            <a:ext cx="4332907" cy="1093244"/>
            <a:chOff x="6181489" y="4461949"/>
            <a:chExt cx="4332907" cy="1093244"/>
          </a:xfrm>
        </p:grpSpPr>
        <p:sp>
          <p:nvSpPr>
            <p:cNvPr id="18" name="Rectangle: Rounded Corners 17">
              <a:extLst>
                <a:ext uri="{FF2B5EF4-FFF2-40B4-BE49-F238E27FC236}">
                  <a16:creationId xmlns:a16="http://schemas.microsoft.com/office/drawing/2014/main" id="{B780BD47-AA3C-B0BB-A137-A7C800BAE4DF}"/>
                </a:ext>
              </a:extLst>
            </p:cNvPr>
            <p:cNvSpPr/>
            <p:nvPr/>
          </p:nvSpPr>
          <p:spPr>
            <a:xfrm>
              <a:off x="7389167" y="4461949"/>
              <a:ext cx="1862286" cy="1093244"/>
            </a:xfrm>
            <a:custGeom>
              <a:avLst/>
              <a:gdLst>
                <a:gd name="connsiteX0" fmla="*/ 0 w 1862286"/>
                <a:gd name="connsiteY0" fmla="*/ 533908 h 1093244"/>
                <a:gd name="connsiteX1" fmla="*/ 533908 w 1862286"/>
                <a:gd name="connsiteY1" fmla="*/ 0 h 1093244"/>
                <a:gd name="connsiteX2" fmla="*/ 907309 w 1862286"/>
                <a:gd name="connsiteY2" fmla="*/ 0 h 1093244"/>
                <a:gd name="connsiteX3" fmla="*/ 1328378 w 1862286"/>
                <a:gd name="connsiteY3" fmla="*/ 0 h 1093244"/>
                <a:gd name="connsiteX4" fmla="*/ 1862286 w 1862286"/>
                <a:gd name="connsiteY4" fmla="*/ 533908 h 1093244"/>
                <a:gd name="connsiteX5" fmla="*/ 1862286 w 1862286"/>
                <a:gd name="connsiteY5" fmla="*/ 559336 h 1093244"/>
                <a:gd name="connsiteX6" fmla="*/ 1328378 w 1862286"/>
                <a:gd name="connsiteY6" fmla="*/ 1093244 h 1093244"/>
                <a:gd name="connsiteX7" fmla="*/ 954977 w 1862286"/>
                <a:gd name="connsiteY7" fmla="*/ 1093244 h 1093244"/>
                <a:gd name="connsiteX8" fmla="*/ 533908 w 1862286"/>
                <a:gd name="connsiteY8" fmla="*/ 1093244 h 1093244"/>
                <a:gd name="connsiteX9" fmla="*/ 0 w 1862286"/>
                <a:gd name="connsiteY9" fmla="*/ 559336 h 1093244"/>
                <a:gd name="connsiteX10" fmla="*/ 0 w 1862286"/>
                <a:gd name="connsiteY10" fmla="*/ 533908 h 109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286" h="1093244" fill="none" extrusionOk="0">
                  <a:moveTo>
                    <a:pt x="0" y="533908"/>
                  </a:moveTo>
                  <a:cubicBezTo>
                    <a:pt x="24326" y="304066"/>
                    <a:pt x="230922" y="-3802"/>
                    <a:pt x="533908" y="0"/>
                  </a:cubicBezTo>
                  <a:cubicBezTo>
                    <a:pt x="720100" y="-4371"/>
                    <a:pt x="720669" y="17119"/>
                    <a:pt x="907309" y="0"/>
                  </a:cubicBezTo>
                  <a:cubicBezTo>
                    <a:pt x="1093949" y="-17119"/>
                    <a:pt x="1235173" y="20800"/>
                    <a:pt x="1328378" y="0"/>
                  </a:cubicBezTo>
                  <a:cubicBezTo>
                    <a:pt x="1667492" y="-9714"/>
                    <a:pt x="1904017" y="217377"/>
                    <a:pt x="1862286" y="533908"/>
                  </a:cubicBezTo>
                  <a:cubicBezTo>
                    <a:pt x="1862093" y="545102"/>
                    <a:pt x="1861362" y="548429"/>
                    <a:pt x="1862286" y="559336"/>
                  </a:cubicBezTo>
                  <a:cubicBezTo>
                    <a:pt x="1823768" y="818329"/>
                    <a:pt x="1632146" y="1162270"/>
                    <a:pt x="1328378" y="1093244"/>
                  </a:cubicBezTo>
                  <a:cubicBezTo>
                    <a:pt x="1238816" y="1083033"/>
                    <a:pt x="1095631" y="1093652"/>
                    <a:pt x="954977" y="1093244"/>
                  </a:cubicBezTo>
                  <a:cubicBezTo>
                    <a:pt x="814323" y="1092836"/>
                    <a:pt x="680718" y="1073512"/>
                    <a:pt x="533908" y="1093244"/>
                  </a:cubicBezTo>
                  <a:cubicBezTo>
                    <a:pt x="193933" y="1143613"/>
                    <a:pt x="-13657" y="857851"/>
                    <a:pt x="0" y="559336"/>
                  </a:cubicBezTo>
                  <a:cubicBezTo>
                    <a:pt x="40" y="551911"/>
                    <a:pt x="85" y="542133"/>
                    <a:pt x="0" y="533908"/>
                  </a:cubicBezTo>
                  <a:close/>
                </a:path>
                <a:path w="1862286" h="1093244" stroke="0" extrusionOk="0">
                  <a:moveTo>
                    <a:pt x="0" y="533908"/>
                  </a:moveTo>
                  <a:cubicBezTo>
                    <a:pt x="15512" y="275854"/>
                    <a:pt x="221872" y="-12799"/>
                    <a:pt x="533908" y="0"/>
                  </a:cubicBezTo>
                  <a:cubicBezTo>
                    <a:pt x="652259" y="2800"/>
                    <a:pt x="760299" y="7017"/>
                    <a:pt x="947032" y="0"/>
                  </a:cubicBezTo>
                  <a:cubicBezTo>
                    <a:pt x="1133765" y="-7017"/>
                    <a:pt x="1175794" y="10687"/>
                    <a:pt x="1328378" y="0"/>
                  </a:cubicBezTo>
                  <a:cubicBezTo>
                    <a:pt x="1606916" y="1353"/>
                    <a:pt x="1851671" y="276275"/>
                    <a:pt x="1862286" y="533908"/>
                  </a:cubicBezTo>
                  <a:cubicBezTo>
                    <a:pt x="1862649" y="542136"/>
                    <a:pt x="1862810" y="551904"/>
                    <a:pt x="1862286" y="559336"/>
                  </a:cubicBezTo>
                  <a:cubicBezTo>
                    <a:pt x="1856743" y="850539"/>
                    <a:pt x="1656889" y="1141556"/>
                    <a:pt x="1328378" y="1093244"/>
                  </a:cubicBezTo>
                  <a:cubicBezTo>
                    <a:pt x="1246974" y="1086630"/>
                    <a:pt x="1078024" y="1102156"/>
                    <a:pt x="947032" y="1093244"/>
                  </a:cubicBezTo>
                  <a:cubicBezTo>
                    <a:pt x="816040" y="1084332"/>
                    <a:pt x="677641" y="1081510"/>
                    <a:pt x="533908" y="1093244"/>
                  </a:cubicBezTo>
                  <a:cubicBezTo>
                    <a:pt x="216740" y="1091446"/>
                    <a:pt x="-2896" y="899321"/>
                    <a:pt x="0" y="559336"/>
                  </a:cubicBezTo>
                  <a:cubicBezTo>
                    <a:pt x="-618" y="547471"/>
                    <a:pt x="298" y="544026"/>
                    <a:pt x="0" y="533908"/>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4883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5B5FB57-AE50-82A9-6565-B5434853FE09}"/>
                </a:ext>
              </a:extLst>
            </p:cNvPr>
            <p:cNvSpPr txBox="1"/>
            <p:nvPr/>
          </p:nvSpPr>
          <p:spPr>
            <a:xfrm>
              <a:off x="6181489" y="4842460"/>
              <a:ext cx="433290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dirty="0">
                  <a:solidFill>
                    <a:srgbClr val="F4F4F4">
                      <a:lumMod val="10000"/>
                    </a:srgbClr>
                  </a:solidFill>
                  <a:latin typeface="Montserrat" pitchFamily="2" charset="0"/>
                </a:rPr>
                <a:t>E</a:t>
              </a:r>
              <a:r>
                <a:rPr lang="en-US" sz="2000" b="1" dirty="0" err="1">
                  <a:solidFill>
                    <a:srgbClr val="F4F4F4">
                      <a:lumMod val="10000"/>
                    </a:srgbClr>
                  </a:solidFill>
                  <a:latin typeface="Montserrat" pitchFamily="2" charset="0"/>
                </a:rPr>
                <a:t>mpathy</a:t>
              </a:r>
              <a:endParaRPr kumimoji="0" lang="en-US" sz="20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endParaRPr>
            </a:p>
          </p:txBody>
        </p:sp>
      </p:grpSp>
      <p:sp>
        <p:nvSpPr>
          <p:cNvPr id="25" name="TextBox 24">
            <a:extLst>
              <a:ext uri="{FF2B5EF4-FFF2-40B4-BE49-F238E27FC236}">
                <a16:creationId xmlns:a16="http://schemas.microsoft.com/office/drawing/2014/main" id="{E367D031-530C-CA2B-A04F-5079A6552CC5}"/>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30</a:t>
            </a:r>
            <a:endParaRPr lang="en-US" b="1" dirty="0">
              <a:solidFill>
                <a:schemeClr val="bg1"/>
              </a:solidFill>
              <a:latin typeface="Montesrrat"/>
            </a:endParaRPr>
          </a:p>
        </p:txBody>
      </p:sp>
    </p:spTree>
    <p:extLst>
      <p:ext uri="{BB962C8B-B14F-4D97-AF65-F5344CB8AC3E}">
        <p14:creationId xmlns:p14="http://schemas.microsoft.com/office/powerpoint/2010/main" val="3165039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2" name="Google Shape;442;p23">
            <a:extLst>
              <a:ext uri="{FF2B5EF4-FFF2-40B4-BE49-F238E27FC236}">
                <a16:creationId xmlns:a16="http://schemas.microsoft.com/office/drawing/2014/main" id="{2B10D205-13C2-5973-DFF8-E6287C6576D8}"/>
              </a:ext>
            </a:extLst>
          </p:cNvPr>
          <p:cNvSpPr/>
          <p:nvPr/>
        </p:nvSpPr>
        <p:spPr>
          <a:xfrm>
            <a:off x="675133" y="1827992"/>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11991201-CEE9-3CCA-7A87-CBE018A2E039}"/>
              </a:ext>
            </a:extLst>
          </p:cNvPr>
          <p:cNvSpPr txBox="1"/>
          <p:nvPr/>
        </p:nvSpPr>
        <p:spPr>
          <a:xfrm>
            <a:off x="560439" y="1062034"/>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Components of Emotional Intelligence</a:t>
            </a:r>
          </a:p>
        </p:txBody>
      </p:sp>
      <p:sp>
        <p:nvSpPr>
          <p:cNvPr id="20" name="Rectangle: Rounded Corners 19">
            <a:extLst>
              <a:ext uri="{FF2B5EF4-FFF2-40B4-BE49-F238E27FC236}">
                <a16:creationId xmlns:a16="http://schemas.microsoft.com/office/drawing/2014/main" id="{5EFCEAA1-C618-4E85-6E6C-67C2B68152E8}"/>
              </a:ext>
            </a:extLst>
          </p:cNvPr>
          <p:cNvSpPr/>
          <p:nvPr/>
        </p:nvSpPr>
        <p:spPr>
          <a:xfrm>
            <a:off x="1546161" y="2944899"/>
            <a:ext cx="3855600" cy="1922400"/>
          </a:xfrm>
          <a:custGeom>
            <a:avLst/>
            <a:gdLst>
              <a:gd name="connsiteX0" fmla="*/ 0 w 3855600"/>
              <a:gd name="connsiteY0" fmla="*/ 961200 h 1922400"/>
              <a:gd name="connsiteX1" fmla="*/ 961200 w 3855600"/>
              <a:gd name="connsiteY1" fmla="*/ 0 h 1922400"/>
              <a:gd name="connsiteX2" fmla="*/ 1644264 w 3855600"/>
              <a:gd name="connsiteY2" fmla="*/ 0 h 1922400"/>
              <a:gd name="connsiteX3" fmla="*/ 2288664 w 3855600"/>
              <a:gd name="connsiteY3" fmla="*/ 0 h 1922400"/>
              <a:gd name="connsiteX4" fmla="*/ 2894400 w 3855600"/>
              <a:gd name="connsiteY4" fmla="*/ 0 h 1922400"/>
              <a:gd name="connsiteX5" fmla="*/ 3855600 w 3855600"/>
              <a:gd name="connsiteY5" fmla="*/ 961200 h 1922400"/>
              <a:gd name="connsiteX6" fmla="*/ 3855600 w 3855600"/>
              <a:gd name="connsiteY6" fmla="*/ 961200 h 1922400"/>
              <a:gd name="connsiteX7" fmla="*/ 2894400 w 3855600"/>
              <a:gd name="connsiteY7" fmla="*/ 1922400 h 1922400"/>
              <a:gd name="connsiteX8" fmla="*/ 2230668 w 3855600"/>
              <a:gd name="connsiteY8" fmla="*/ 1922400 h 1922400"/>
              <a:gd name="connsiteX9" fmla="*/ 1547604 w 3855600"/>
              <a:gd name="connsiteY9" fmla="*/ 1922400 h 1922400"/>
              <a:gd name="connsiteX10" fmla="*/ 961200 w 3855600"/>
              <a:gd name="connsiteY10" fmla="*/ 1922400 h 1922400"/>
              <a:gd name="connsiteX11" fmla="*/ 0 w 3855600"/>
              <a:gd name="connsiteY11" fmla="*/ 961200 h 19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5600" h="1922400" fill="none" extrusionOk="0">
                <a:moveTo>
                  <a:pt x="0" y="961200"/>
                </a:moveTo>
                <a:cubicBezTo>
                  <a:pt x="6357" y="408692"/>
                  <a:pt x="412623" y="23156"/>
                  <a:pt x="961200" y="0"/>
                </a:cubicBezTo>
                <a:cubicBezTo>
                  <a:pt x="1291668" y="-7522"/>
                  <a:pt x="1478750" y="6541"/>
                  <a:pt x="1644264" y="0"/>
                </a:cubicBezTo>
                <a:cubicBezTo>
                  <a:pt x="1809778" y="-6541"/>
                  <a:pt x="2017022" y="31984"/>
                  <a:pt x="2288664" y="0"/>
                </a:cubicBezTo>
                <a:cubicBezTo>
                  <a:pt x="2560306" y="-31984"/>
                  <a:pt x="2666901" y="-17013"/>
                  <a:pt x="2894400" y="0"/>
                </a:cubicBezTo>
                <a:cubicBezTo>
                  <a:pt x="3430543" y="-24328"/>
                  <a:pt x="3838725" y="442803"/>
                  <a:pt x="3855600" y="961200"/>
                </a:cubicBezTo>
                <a:lnTo>
                  <a:pt x="3855600" y="961200"/>
                </a:lnTo>
                <a:cubicBezTo>
                  <a:pt x="3804364" y="1390863"/>
                  <a:pt x="3362950" y="1924382"/>
                  <a:pt x="2894400" y="1922400"/>
                </a:cubicBezTo>
                <a:cubicBezTo>
                  <a:pt x="2725291" y="1890826"/>
                  <a:pt x="2454581" y="1889761"/>
                  <a:pt x="2230668" y="1922400"/>
                </a:cubicBezTo>
                <a:cubicBezTo>
                  <a:pt x="2006755" y="1955039"/>
                  <a:pt x="1730176" y="1936741"/>
                  <a:pt x="1547604" y="1922400"/>
                </a:cubicBezTo>
                <a:cubicBezTo>
                  <a:pt x="1365032" y="1908059"/>
                  <a:pt x="1173428" y="1943468"/>
                  <a:pt x="961200" y="1922400"/>
                </a:cubicBezTo>
                <a:cubicBezTo>
                  <a:pt x="390939" y="1999307"/>
                  <a:pt x="-5780" y="1551060"/>
                  <a:pt x="0" y="961200"/>
                </a:cubicBezTo>
                <a:close/>
              </a:path>
              <a:path w="3855600" h="1922400" stroke="0" extrusionOk="0">
                <a:moveTo>
                  <a:pt x="0" y="961200"/>
                </a:moveTo>
                <a:cubicBezTo>
                  <a:pt x="49055" y="546770"/>
                  <a:pt x="350580" y="-59471"/>
                  <a:pt x="961200" y="0"/>
                </a:cubicBezTo>
                <a:cubicBezTo>
                  <a:pt x="1229369" y="9731"/>
                  <a:pt x="1429249" y="259"/>
                  <a:pt x="1644264" y="0"/>
                </a:cubicBezTo>
                <a:cubicBezTo>
                  <a:pt x="1859279" y="-259"/>
                  <a:pt x="2005638" y="-23540"/>
                  <a:pt x="2250000" y="0"/>
                </a:cubicBezTo>
                <a:cubicBezTo>
                  <a:pt x="2494362" y="23540"/>
                  <a:pt x="2674759" y="-552"/>
                  <a:pt x="2894400" y="0"/>
                </a:cubicBezTo>
                <a:cubicBezTo>
                  <a:pt x="3502023" y="18891"/>
                  <a:pt x="3959791" y="352767"/>
                  <a:pt x="3855600" y="961200"/>
                </a:cubicBezTo>
                <a:lnTo>
                  <a:pt x="3855600" y="961200"/>
                </a:lnTo>
                <a:cubicBezTo>
                  <a:pt x="3879380" y="1380719"/>
                  <a:pt x="3317552" y="1851160"/>
                  <a:pt x="2894400" y="1922400"/>
                </a:cubicBezTo>
                <a:cubicBezTo>
                  <a:pt x="2587177" y="1895571"/>
                  <a:pt x="2465398" y="1929930"/>
                  <a:pt x="2269332" y="1922400"/>
                </a:cubicBezTo>
                <a:cubicBezTo>
                  <a:pt x="2073266" y="1914870"/>
                  <a:pt x="1849978" y="1930904"/>
                  <a:pt x="1663596" y="1922400"/>
                </a:cubicBezTo>
                <a:cubicBezTo>
                  <a:pt x="1477214" y="1913896"/>
                  <a:pt x="1201795" y="1936389"/>
                  <a:pt x="961200" y="1922400"/>
                </a:cubicBezTo>
                <a:cubicBezTo>
                  <a:pt x="346218" y="1870530"/>
                  <a:pt x="88361" y="1449791"/>
                  <a:pt x="0" y="961200"/>
                </a:cubicBezTo>
                <a:close/>
              </a:path>
            </a:pathLst>
          </a:custGeom>
          <a:solidFill>
            <a:srgbClr val="FFF9E7"/>
          </a:solidFill>
          <a:ln w="12700">
            <a:solidFill>
              <a:schemeClr val="tx1">
                <a:lumMod val="75000"/>
              </a:schemeClr>
            </a:solidFill>
            <a:extLst>
              <a:ext uri="{C807C97D-BFC1-408E-A445-0C87EB9F89A2}">
                <ask:lineSketchStyleProps xmlns:ask="http://schemas.microsoft.com/office/drawing/2018/sketchyshapes" sd="579111871">
                  <a:prstGeom prst="roundRect">
                    <a:avLst>
                      <a:gd name="adj" fmla="val 5000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04D9976C-12C4-2A99-649A-4E67D253FC64}"/>
              </a:ext>
            </a:extLst>
          </p:cNvPr>
          <p:cNvSpPr txBox="1"/>
          <p:nvPr/>
        </p:nvSpPr>
        <p:spPr>
          <a:xfrm>
            <a:off x="1307507" y="3582933"/>
            <a:ext cx="433290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F4F4">
                    <a:lumMod val="10000"/>
                  </a:srgbClr>
                </a:solidFill>
                <a:effectLst/>
                <a:uLnTx/>
                <a:uFillTx/>
                <a:latin typeface="Montserrat" pitchFamily="2" charset="0"/>
                <a:ea typeface="+mn-ea"/>
                <a:cs typeface="+mn-cs"/>
              </a:rPr>
              <a:t>Social Skills</a:t>
            </a:r>
          </a:p>
        </p:txBody>
      </p:sp>
      <p:sp>
        <p:nvSpPr>
          <p:cNvPr id="4" name="TextBox 3">
            <a:extLst>
              <a:ext uri="{FF2B5EF4-FFF2-40B4-BE49-F238E27FC236}">
                <a16:creationId xmlns:a16="http://schemas.microsoft.com/office/drawing/2014/main" id="{ECF1FD84-5EF0-F39C-5656-E693CE79C61F}"/>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31</a:t>
            </a:r>
            <a:endParaRPr lang="en-US" b="1" dirty="0">
              <a:solidFill>
                <a:schemeClr val="bg1"/>
              </a:solidFill>
              <a:latin typeface="Montesrrat"/>
            </a:endParaRPr>
          </a:p>
        </p:txBody>
      </p:sp>
    </p:spTree>
    <p:extLst>
      <p:ext uri="{BB962C8B-B14F-4D97-AF65-F5344CB8AC3E}">
        <p14:creationId xmlns:p14="http://schemas.microsoft.com/office/powerpoint/2010/main" val="3720483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17" name="Google Shape;442;p23">
            <a:extLst>
              <a:ext uri="{FF2B5EF4-FFF2-40B4-BE49-F238E27FC236}">
                <a16:creationId xmlns:a16="http://schemas.microsoft.com/office/drawing/2014/main" id="{07CF2828-DE8F-C2C7-DDCE-46EB4CD7A979}"/>
              </a:ext>
            </a:extLst>
          </p:cNvPr>
          <p:cNvSpPr/>
          <p:nvPr/>
        </p:nvSpPr>
        <p:spPr>
          <a:xfrm>
            <a:off x="562243" y="1849712"/>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TextBox 17">
            <a:extLst>
              <a:ext uri="{FF2B5EF4-FFF2-40B4-BE49-F238E27FC236}">
                <a16:creationId xmlns:a16="http://schemas.microsoft.com/office/drawing/2014/main" id="{791E8562-00E8-5448-4CF2-8DAEF1016580}"/>
              </a:ext>
            </a:extLst>
          </p:cNvPr>
          <p:cNvSpPr txBox="1"/>
          <p:nvPr/>
        </p:nvSpPr>
        <p:spPr>
          <a:xfrm>
            <a:off x="447549" y="1083754"/>
            <a:ext cx="10645626" cy="584775"/>
          </a:xfrm>
          <a:prstGeom prst="rect">
            <a:avLst/>
          </a:prstGeom>
          <a:noFill/>
        </p:spPr>
        <p:txBody>
          <a:bodyPr wrap="square" rtlCol="0">
            <a:spAutoFit/>
          </a:bodyPr>
          <a:lstStyle/>
          <a:p>
            <a:r>
              <a:rPr lang="en-GB" sz="3200" b="1" dirty="0">
                <a:solidFill>
                  <a:schemeClr val="tx1">
                    <a:lumMod val="75000"/>
                  </a:schemeClr>
                </a:solidFill>
                <a:latin typeface="Montserrat Black" pitchFamily="2" charset="0"/>
              </a:rPr>
              <a:t>What are the needed Social Skills?</a:t>
            </a:r>
          </a:p>
        </p:txBody>
      </p:sp>
      <p:sp>
        <p:nvSpPr>
          <p:cNvPr id="9" name="TextBox 8">
            <a:extLst>
              <a:ext uri="{FF2B5EF4-FFF2-40B4-BE49-F238E27FC236}">
                <a16:creationId xmlns:a16="http://schemas.microsoft.com/office/drawing/2014/main" id="{8FC5A9C5-8A4B-29DE-D4D0-BCED085DA2E2}"/>
              </a:ext>
            </a:extLst>
          </p:cNvPr>
          <p:cNvSpPr txBox="1"/>
          <p:nvPr/>
        </p:nvSpPr>
        <p:spPr>
          <a:xfrm>
            <a:off x="562243" y="2003071"/>
            <a:ext cx="7878803" cy="3881319"/>
          </a:xfrm>
          <a:prstGeom prst="rect">
            <a:avLst/>
          </a:prstGeom>
          <a:noFill/>
        </p:spPr>
        <p:txBody>
          <a:bodyPr wrap="square" rtlCol="0" anchor="ctr">
            <a:spAutoFit/>
          </a:bodyPr>
          <a:lstStyle/>
          <a:p>
            <a:pPr algn="just">
              <a:lnSpc>
                <a:spcPct val="120000"/>
              </a:lnSpc>
            </a:pPr>
            <a:r>
              <a:rPr lang="en-US" sz="2800" b="1" dirty="0">
                <a:solidFill>
                  <a:srgbClr val="FDFCF7"/>
                </a:solidFill>
                <a:highlight>
                  <a:srgbClr val="55C27D"/>
                </a:highlight>
                <a:latin typeface="Montserrat" pitchFamily="2" charset="0"/>
              </a:rPr>
              <a:t>Social Skills</a:t>
            </a:r>
          </a:p>
          <a:p>
            <a:pPr algn="just">
              <a:lnSpc>
                <a:spcPct val="120000"/>
              </a:lnSpc>
            </a:pPr>
            <a:r>
              <a:rPr lang="en-GB" sz="2000" dirty="0">
                <a:solidFill>
                  <a:srgbClr val="2C2C2C"/>
                </a:solidFill>
                <a:latin typeface="Montserrat" pitchFamily="2" charset="0"/>
              </a:rPr>
              <a:t>Social skills are the tools we use to navigate and succeed in our interactions with others. </a:t>
            </a:r>
          </a:p>
          <a:p>
            <a:pPr algn="just">
              <a:lnSpc>
                <a:spcPct val="120000"/>
              </a:lnSpc>
            </a:pPr>
            <a:r>
              <a:rPr lang="en-GB" sz="2000" dirty="0">
                <a:solidFill>
                  <a:srgbClr val="2C2C2C"/>
                </a:solidFill>
                <a:latin typeface="Montserrat" pitchFamily="2" charset="0"/>
              </a:rPr>
              <a:t>Here are some examples of the needed skills:</a:t>
            </a:r>
          </a:p>
          <a:p>
            <a:pPr algn="just">
              <a:lnSpc>
                <a:spcPct val="120000"/>
              </a:lnSpc>
            </a:pPr>
            <a:endParaRPr lang="en-GB" sz="2000" dirty="0">
              <a:solidFill>
                <a:srgbClr val="2C2C2C"/>
              </a:solidFill>
              <a:latin typeface="Montserrat" pitchFamily="2" charset="0"/>
            </a:endParaRPr>
          </a:p>
          <a:p>
            <a:pPr marL="541338" indent="-285750" algn="just">
              <a:lnSpc>
                <a:spcPct val="150000"/>
              </a:lnSpc>
              <a:buFont typeface="Arial" panose="020B0604020202020204" pitchFamily="34" charset="0"/>
              <a:buChar char="•"/>
            </a:pPr>
            <a:r>
              <a:rPr lang="en-GB" sz="2000" dirty="0">
                <a:solidFill>
                  <a:srgbClr val="2C2C2C"/>
                </a:solidFill>
                <a:latin typeface="Montserrat" pitchFamily="2" charset="0"/>
              </a:rPr>
              <a:t>Good Communication </a:t>
            </a:r>
          </a:p>
          <a:p>
            <a:pPr marL="541338" indent="-285750" algn="just">
              <a:lnSpc>
                <a:spcPct val="150000"/>
              </a:lnSpc>
              <a:buFont typeface="Arial" panose="020B0604020202020204" pitchFamily="34" charset="0"/>
              <a:buChar char="•"/>
            </a:pPr>
            <a:r>
              <a:rPr lang="en-GB" sz="2000" dirty="0">
                <a:solidFill>
                  <a:srgbClr val="2C2C2C"/>
                </a:solidFill>
                <a:latin typeface="Montserrat" pitchFamily="2" charset="0"/>
              </a:rPr>
              <a:t>Teamwork &amp; collaboration </a:t>
            </a:r>
          </a:p>
          <a:p>
            <a:pPr marL="541338" indent="-285750" algn="just">
              <a:lnSpc>
                <a:spcPct val="150000"/>
              </a:lnSpc>
              <a:buFont typeface="Arial" panose="020B0604020202020204" pitchFamily="34" charset="0"/>
              <a:buChar char="•"/>
            </a:pPr>
            <a:r>
              <a:rPr lang="en-GB" sz="2000" dirty="0">
                <a:solidFill>
                  <a:srgbClr val="2C2C2C"/>
                </a:solidFill>
                <a:latin typeface="Montserrat" pitchFamily="2" charset="0"/>
              </a:rPr>
              <a:t>Persuasion &amp; Influencing </a:t>
            </a:r>
          </a:p>
          <a:p>
            <a:pPr marL="541338" indent="-285750" algn="just">
              <a:lnSpc>
                <a:spcPct val="150000"/>
              </a:lnSpc>
              <a:buFont typeface="Arial" panose="020B0604020202020204" pitchFamily="34" charset="0"/>
              <a:buChar char="•"/>
            </a:pPr>
            <a:r>
              <a:rPr lang="en-GB" sz="2000" dirty="0">
                <a:solidFill>
                  <a:srgbClr val="2C2C2C"/>
                </a:solidFill>
                <a:latin typeface="Montserrat" pitchFamily="2" charset="0"/>
              </a:rPr>
              <a:t>Conflict Management</a:t>
            </a:r>
          </a:p>
        </p:txBody>
      </p:sp>
      <p:pic>
        <p:nvPicPr>
          <p:cNvPr id="11" name="Picture 10" descr="A couple of people talking&#10;&#10;Description automatically generated">
            <a:extLst>
              <a:ext uri="{FF2B5EF4-FFF2-40B4-BE49-F238E27FC236}">
                <a16:creationId xmlns:a16="http://schemas.microsoft.com/office/drawing/2014/main" id="{F4E9BC84-9387-13E1-9DB9-117093767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282" y="3067346"/>
            <a:ext cx="2811074" cy="2811074"/>
          </a:xfrm>
          <a:prstGeom prst="rect">
            <a:avLst/>
          </a:prstGeom>
        </p:spPr>
      </p:pic>
      <p:sp>
        <p:nvSpPr>
          <p:cNvPr id="3" name="TextBox 2">
            <a:extLst>
              <a:ext uri="{FF2B5EF4-FFF2-40B4-BE49-F238E27FC236}">
                <a16:creationId xmlns:a16="http://schemas.microsoft.com/office/drawing/2014/main" id="{E07B9CD2-C426-5D7D-6DA8-323D2A16695B}"/>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32</a:t>
            </a:r>
            <a:endParaRPr lang="en-US" b="1" dirty="0">
              <a:solidFill>
                <a:schemeClr val="bg1"/>
              </a:solidFill>
              <a:latin typeface="Montesrrat"/>
            </a:endParaRPr>
          </a:p>
        </p:txBody>
      </p:sp>
    </p:spTree>
    <p:extLst>
      <p:ext uri="{BB962C8B-B14F-4D97-AF65-F5344CB8AC3E}">
        <p14:creationId xmlns:p14="http://schemas.microsoft.com/office/powerpoint/2010/main" val="2265323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500"/>
                                        <p:tgtEl>
                                          <p:spTgt spid="9">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animEffect transition="in" filter="fade">
                                      <p:cBhvr>
                                        <p:cTn id="25" dur="500"/>
                                        <p:tgtEl>
                                          <p:spTgt spid="9">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fade">
                                      <p:cBhvr>
                                        <p:cTn id="28" dur="500"/>
                                        <p:tgtEl>
                                          <p:spTgt spid="9">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a:spLocks noGrp="1"/>
          </p:cNvSpPr>
          <p:nvPr>
            <p:ph type="title"/>
          </p:nvPr>
        </p:nvSpPr>
        <p:spPr>
          <a:xfrm>
            <a:off x="960000" y="968660"/>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pic>
        <p:nvPicPr>
          <p:cNvPr id="149" name="Google Shape;149;p17"/>
          <p:cNvPicPr preferRelativeResize="0"/>
          <p:nvPr/>
        </p:nvPicPr>
        <p:blipFill rotWithShape="1">
          <a:blip r:embed="rId3">
            <a:alphaModFix/>
          </a:blip>
          <a:srcRect t="8888" b="11340"/>
          <a:stretch/>
        </p:blipFill>
        <p:spPr>
          <a:xfrm>
            <a:off x="2008007" y="1732260"/>
            <a:ext cx="8175987" cy="4348075"/>
          </a:xfrm>
          <a:prstGeom prst="rect">
            <a:avLst/>
          </a:prstGeom>
          <a:noFill/>
          <a:ln>
            <a:noFill/>
          </a:ln>
        </p:spPr>
      </p:pic>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960000" y="1121212"/>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155" name="Google Shape;155;p18"/>
          <p:cNvSpPr/>
          <p:nvPr/>
        </p:nvSpPr>
        <p:spPr>
          <a:xfrm>
            <a:off x="1272758" y="2652627"/>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‘All price’ clients</a:t>
            </a:r>
            <a:endParaRPr sz="2400"/>
          </a:p>
        </p:txBody>
      </p:sp>
      <p:sp>
        <p:nvSpPr>
          <p:cNvPr id="156" name="Google Shape;156;p18"/>
          <p:cNvSpPr/>
          <p:nvPr/>
        </p:nvSpPr>
        <p:spPr>
          <a:xfrm>
            <a:off x="1272757" y="4540361"/>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‘Indecisive’ client</a:t>
            </a:r>
            <a:endParaRPr sz="2400"/>
          </a:p>
        </p:txBody>
      </p:sp>
      <p:sp>
        <p:nvSpPr>
          <p:cNvPr id="157" name="Google Shape;157;p18"/>
          <p:cNvSpPr/>
          <p:nvPr/>
        </p:nvSpPr>
        <p:spPr>
          <a:xfrm>
            <a:off x="6659922" y="2652627"/>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‘I know it all’ client</a:t>
            </a:r>
            <a:endParaRPr sz="2400"/>
          </a:p>
        </p:txBody>
      </p:sp>
      <p:sp>
        <p:nvSpPr>
          <p:cNvPr id="158" name="Google Shape;158;p18"/>
          <p:cNvSpPr/>
          <p:nvPr/>
        </p:nvSpPr>
        <p:spPr>
          <a:xfrm>
            <a:off x="6659921" y="4540361"/>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‘Result-based’ client</a:t>
            </a:r>
            <a:endParaRPr sz="240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fade">
                                      <p:cBhvr>
                                        <p:cTn id="17" dur="500"/>
                                        <p:tgtEl>
                                          <p:spTgt spid="1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9"/>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164" name="Google Shape;164;p19"/>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‘All price’ clients</a:t>
            </a:r>
            <a:endParaRPr sz="2400"/>
          </a:p>
        </p:txBody>
      </p:sp>
      <p:sp>
        <p:nvSpPr>
          <p:cNvPr id="165" name="Google Shape;165;p19"/>
          <p:cNvSpPr txBox="1"/>
          <p:nvPr/>
        </p:nvSpPr>
        <p:spPr>
          <a:xfrm>
            <a:off x="1637413" y="3429000"/>
            <a:ext cx="8917172" cy="2708379"/>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800" dirty="0">
                <a:solidFill>
                  <a:srgbClr val="000000"/>
                </a:solidFill>
                <a:latin typeface="Calibri"/>
                <a:ea typeface="Calibri"/>
                <a:cs typeface="Calibri"/>
                <a:sym typeface="Calibri"/>
              </a:rPr>
              <a:t>For this kind of client, </a:t>
            </a:r>
            <a:r>
              <a:rPr lang="en-US" sz="2800" b="1" dirty="0">
                <a:solidFill>
                  <a:srgbClr val="000000"/>
                </a:solidFill>
                <a:latin typeface="Calibri"/>
                <a:ea typeface="Calibri"/>
                <a:cs typeface="Calibri"/>
                <a:sym typeface="Calibri"/>
              </a:rPr>
              <a:t>price is everything</a:t>
            </a:r>
            <a:r>
              <a:rPr lang="en-US" sz="2800" dirty="0">
                <a:solidFill>
                  <a:srgbClr val="000000"/>
                </a:solidFill>
                <a:latin typeface="Calibri"/>
                <a:ea typeface="Calibri"/>
                <a:cs typeface="Calibri"/>
                <a:sym typeface="Calibri"/>
              </a:rPr>
              <a:t>. Saving money is the top priority, they want the </a:t>
            </a:r>
            <a:r>
              <a:rPr lang="en-US" sz="2800" b="1" dirty="0">
                <a:solidFill>
                  <a:srgbClr val="000000"/>
                </a:solidFill>
                <a:latin typeface="Calibri"/>
                <a:ea typeface="Calibri"/>
                <a:cs typeface="Calibri"/>
                <a:sym typeface="Calibri"/>
              </a:rPr>
              <a:t>cheapest option </a:t>
            </a:r>
            <a:r>
              <a:rPr lang="en-US" sz="2800" dirty="0">
                <a:solidFill>
                  <a:srgbClr val="000000"/>
                </a:solidFill>
                <a:latin typeface="Calibri"/>
                <a:ea typeface="Calibri"/>
                <a:cs typeface="Calibri"/>
                <a:sym typeface="Calibri"/>
              </a:rPr>
              <a:t>possible – even if that means </a:t>
            </a:r>
            <a:r>
              <a:rPr lang="en-US" sz="2800" b="1" dirty="0">
                <a:solidFill>
                  <a:srgbClr val="000000"/>
                </a:solidFill>
                <a:latin typeface="Calibri"/>
                <a:ea typeface="Calibri"/>
                <a:cs typeface="Calibri"/>
                <a:sym typeface="Calibri"/>
              </a:rPr>
              <a:t>compromising the quality</a:t>
            </a:r>
            <a:r>
              <a:rPr lang="en-US" sz="2800" dirty="0">
                <a:solidFill>
                  <a:srgbClr val="000000"/>
                </a:solidFill>
                <a:latin typeface="Calibri"/>
                <a:ea typeface="Calibri"/>
                <a:cs typeface="Calibri"/>
                <a:sym typeface="Calibri"/>
              </a:rPr>
              <a:t>, they mostly hire based on their budget.</a:t>
            </a:r>
            <a:endParaRPr sz="2800" dirty="0">
              <a:solidFill>
                <a:srgbClr val="000000"/>
              </a:solidFill>
              <a:latin typeface="Calibri"/>
              <a:ea typeface="Calibri"/>
              <a:cs typeface="Calibri"/>
              <a:sym typeface="Calibri"/>
            </a:endParaRP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171" name="Google Shape;171;p20"/>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‘All price’ clients</a:t>
            </a:r>
            <a:endParaRPr sz="2400"/>
          </a:p>
        </p:txBody>
      </p:sp>
      <p:sp>
        <p:nvSpPr>
          <p:cNvPr id="172" name="Google Shape;172;p20"/>
          <p:cNvSpPr txBox="1"/>
          <p:nvPr/>
        </p:nvSpPr>
        <p:spPr>
          <a:xfrm>
            <a:off x="1637413" y="3378741"/>
            <a:ext cx="8917172" cy="2718638"/>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b="1">
                <a:solidFill>
                  <a:srgbClr val="000000"/>
                </a:solidFill>
                <a:latin typeface="Calibri"/>
                <a:ea typeface="Calibri"/>
                <a:cs typeface="Calibri"/>
                <a:sym typeface="Calibri"/>
              </a:rPr>
              <a:t>How to spot them?</a:t>
            </a:r>
            <a:endParaRPr sz="2400"/>
          </a:p>
          <a:p>
            <a:pPr marL="380990" indent="-380990">
              <a:spcBef>
                <a:spcPts val="1067"/>
              </a:spcBef>
              <a:buClr>
                <a:srgbClr val="000000"/>
              </a:buClr>
              <a:buSzPts val="1800"/>
              <a:buFont typeface="Arial"/>
              <a:buChar char="•"/>
            </a:pPr>
            <a:r>
              <a:rPr lang="en-US" sz="2400">
                <a:solidFill>
                  <a:srgbClr val="000000"/>
                </a:solidFill>
                <a:latin typeface="Calibri"/>
                <a:ea typeface="Calibri"/>
                <a:cs typeface="Calibri"/>
                <a:sym typeface="Calibri"/>
              </a:rPr>
              <a:t>My cousin can do this for £400. Why can’t you?</a:t>
            </a:r>
            <a:endParaRPr sz="2400"/>
          </a:p>
          <a:p>
            <a:pPr marL="380990" indent="-380990">
              <a:spcBef>
                <a:spcPts val="1067"/>
              </a:spcBef>
              <a:buClr>
                <a:srgbClr val="000000"/>
              </a:buClr>
              <a:buSzPts val="1800"/>
              <a:buFont typeface="Arial"/>
              <a:buChar char="•"/>
            </a:pPr>
            <a:r>
              <a:rPr lang="en-US" sz="2400">
                <a:solidFill>
                  <a:srgbClr val="000000"/>
                </a:solidFill>
                <a:latin typeface="Calibri"/>
                <a:ea typeface="Calibri"/>
                <a:cs typeface="Calibri"/>
                <a:sym typeface="Calibri"/>
              </a:rPr>
              <a:t>Can you do it for less?</a:t>
            </a:r>
            <a:endParaRPr sz="2400"/>
          </a:p>
          <a:p>
            <a:pPr marL="380990" indent="-380990">
              <a:spcBef>
                <a:spcPts val="1067"/>
              </a:spcBef>
              <a:buClr>
                <a:srgbClr val="000000"/>
              </a:buClr>
              <a:buSzPts val="1800"/>
              <a:buFont typeface="Arial"/>
              <a:buChar char="•"/>
            </a:pPr>
            <a:r>
              <a:rPr lang="en-US" sz="2400">
                <a:solidFill>
                  <a:srgbClr val="000000"/>
                </a:solidFill>
                <a:latin typeface="Calibri"/>
                <a:ea typeface="Calibri"/>
                <a:cs typeface="Calibri"/>
                <a:sym typeface="Calibri"/>
              </a:rPr>
              <a:t>Tell me how much the video costs first.</a:t>
            </a:r>
            <a:endParaRPr sz="2400"/>
          </a:p>
          <a:p>
            <a:pPr marL="380990" indent="-380990">
              <a:spcBef>
                <a:spcPts val="1067"/>
              </a:spcBef>
              <a:buClr>
                <a:srgbClr val="000000"/>
              </a:buClr>
              <a:buSzPts val="1800"/>
              <a:buFont typeface="Arial"/>
              <a:buChar char="•"/>
            </a:pPr>
            <a:r>
              <a:rPr lang="en-US" sz="2400">
                <a:solidFill>
                  <a:srgbClr val="000000"/>
                </a:solidFill>
                <a:latin typeface="Calibri"/>
                <a:ea typeface="Calibri"/>
                <a:cs typeface="Calibri"/>
                <a:sym typeface="Calibri"/>
              </a:rPr>
              <a:t>Your rates are really high, I know Gary does it for £300.</a:t>
            </a:r>
            <a:endParaRPr sz="2400"/>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txBox="1"/>
          <p:nvPr/>
        </p:nvSpPr>
        <p:spPr>
          <a:xfrm>
            <a:off x="439473" y="1233177"/>
            <a:ext cx="11973560" cy="675560"/>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2AAF82"/>
              </a:buClr>
              <a:buSzPts val="4400"/>
              <a:buFont typeface="Arial"/>
              <a:buNone/>
            </a:pPr>
            <a:r>
              <a:rPr lang="en-US" sz="3600" b="1" dirty="0">
                <a:solidFill>
                  <a:schemeClr val="tx1">
                    <a:lumMod val="75000"/>
                  </a:schemeClr>
                </a:solidFill>
                <a:latin typeface="Montserrat Black" pitchFamily="2" charset="0"/>
                <a:sym typeface="Calibri"/>
              </a:rPr>
              <a:t>Why Emotional Intelligence?</a:t>
            </a:r>
            <a:endParaRPr sz="3600" b="1" dirty="0">
              <a:solidFill>
                <a:schemeClr val="tx1">
                  <a:lumMod val="75000"/>
                </a:schemeClr>
              </a:solidFill>
              <a:latin typeface="Montserrat Black" pitchFamily="2" charset="0"/>
            </a:endParaRPr>
          </a:p>
        </p:txBody>
      </p:sp>
      <p:pic>
        <p:nvPicPr>
          <p:cNvPr id="181" name="Google Shape;181;p7"/>
          <p:cNvPicPr preferRelativeResize="0"/>
          <p:nvPr/>
        </p:nvPicPr>
        <p:blipFill rotWithShape="1">
          <a:blip r:embed="rId3">
            <a:alphaModFix/>
          </a:blip>
          <a:srcRect/>
          <a:stretch/>
        </p:blipFill>
        <p:spPr>
          <a:xfrm>
            <a:off x="4922625" y="4722313"/>
            <a:ext cx="2046022" cy="1628074"/>
          </a:xfrm>
          <a:prstGeom prst="rect">
            <a:avLst/>
          </a:prstGeom>
          <a:noFill/>
          <a:ln>
            <a:noFill/>
          </a:ln>
        </p:spPr>
      </p:pic>
      <p:grpSp>
        <p:nvGrpSpPr>
          <p:cNvPr id="182" name="Google Shape;182;p7"/>
          <p:cNvGrpSpPr/>
          <p:nvPr/>
        </p:nvGrpSpPr>
        <p:grpSpPr>
          <a:xfrm>
            <a:off x="1524543" y="2443205"/>
            <a:ext cx="8842185" cy="1971589"/>
            <a:chOff x="1487" y="732200"/>
            <a:chExt cx="8842185" cy="1971589"/>
          </a:xfrm>
        </p:grpSpPr>
        <p:sp>
          <p:nvSpPr>
            <p:cNvPr id="183" name="Google Shape;183;p7"/>
            <p:cNvSpPr/>
            <p:nvPr/>
          </p:nvSpPr>
          <p:spPr>
            <a:xfrm>
              <a:off x="1487" y="732200"/>
              <a:ext cx="1971589" cy="1971589"/>
            </a:xfrm>
            <a:prstGeom prst="ellipse">
              <a:avLst/>
            </a:prstGeom>
            <a:solidFill>
              <a:srgbClr val="2F5496"/>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txBox="1"/>
            <p:nvPr/>
          </p:nvSpPr>
          <p:spPr>
            <a:xfrm>
              <a:off x="290220" y="1020933"/>
              <a:ext cx="1394123" cy="1394123"/>
            </a:xfrm>
            <a:prstGeom prst="rect">
              <a:avLst/>
            </a:prstGeom>
            <a:noFill/>
            <a:ln>
              <a:noFill/>
            </a:ln>
          </p:spPr>
          <p:txBody>
            <a:bodyPr spcFirstLastPara="1" wrap="square" lIns="40625" tIns="40625" rIns="40625" bIns="40625" anchor="ctr" anchorCtr="0">
              <a:noAutofit/>
            </a:bodyPr>
            <a:lstStyle/>
            <a:p>
              <a:pPr marL="0" marR="0" lvl="0" indent="0" algn="ctr" rtl="0">
                <a:lnSpc>
                  <a:spcPct val="90000"/>
                </a:lnSpc>
                <a:spcBef>
                  <a:spcPts val="0"/>
                </a:spcBef>
                <a:spcAft>
                  <a:spcPts val="0"/>
                </a:spcAft>
                <a:buClr>
                  <a:schemeClr val="lt2"/>
                </a:buClr>
                <a:buSzPts val="3200"/>
                <a:buFont typeface="Calibri"/>
                <a:buNone/>
              </a:pPr>
              <a:r>
                <a:rPr lang="en-US" sz="3200" b="1">
                  <a:solidFill>
                    <a:schemeClr val="lt2"/>
                  </a:solidFill>
                  <a:latin typeface="Calibri"/>
                  <a:ea typeface="Calibri"/>
                  <a:cs typeface="Calibri"/>
                  <a:sym typeface="Calibri"/>
                </a:rPr>
                <a:t>IQ </a:t>
              </a:r>
              <a:endParaRPr/>
            </a:p>
          </p:txBody>
        </p:sp>
        <p:sp>
          <p:nvSpPr>
            <p:cNvPr id="185" name="Google Shape;185;p7"/>
            <p:cNvSpPr/>
            <p:nvPr/>
          </p:nvSpPr>
          <p:spPr>
            <a:xfrm>
              <a:off x="2133170" y="1146233"/>
              <a:ext cx="1143522" cy="1143522"/>
            </a:xfrm>
            <a:prstGeom prst="mathPlus">
              <a:avLst>
                <a:gd name="adj1" fmla="val 23520"/>
              </a:avLst>
            </a:prstGeom>
            <a:solidFill>
              <a:srgbClr val="AEB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txBox="1"/>
            <p:nvPr/>
          </p:nvSpPr>
          <p:spPr>
            <a:xfrm>
              <a:off x="2284744" y="1583516"/>
              <a:ext cx="840374" cy="26895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200"/>
                <a:buFont typeface="Calibri"/>
                <a:buNone/>
              </a:pPr>
              <a:endParaRPr sz="3200" b="1">
                <a:solidFill>
                  <a:schemeClr val="lt2"/>
                </a:solidFill>
                <a:latin typeface="Calibri"/>
                <a:ea typeface="Calibri"/>
                <a:cs typeface="Calibri"/>
                <a:sym typeface="Calibri"/>
              </a:endParaRPr>
            </a:p>
          </p:txBody>
        </p:sp>
        <p:sp>
          <p:nvSpPr>
            <p:cNvPr id="187" name="Google Shape;187;p7"/>
            <p:cNvSpPr/>
            <p:nvPr/>
          </p:nvSpPr>
          <p:spPr>
            <a:xfrm>
              <a:off x="3436785" y="732200"/>
              <a:ext cx="1971589" cy="1971589"/>
            </a:xfrm>
            <a:prstGeom prst="ellipse">
              <a:avLst/>
            </a:prstGeom>
            <a:solidFill>
              <a:srgbClr val="2F5496"/>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txBox="1"/>
            <p:nvPr/>
          </p:nvSpPr>
          <p:spPr>
            <a:xfrm>
              <a:off x="3725518" y="1020933"/>
              <a:ext cx="1394123" cy="1394123"/>
            </a:xfrm>
            <a:prstGeom prst="rect">
              <a:avLst/>
            </a:prstGeom>
            <a:noFill/>
            <a:ln>
              <a:noFill/>
            </a:ln>
          </p:spPr>
          <p:txBody>
            <a:bodyPr spcFirstLastPara="1" wrap="square" lIns="40625" tIns="40625" rIns="40625" bIns="40625" anchor="ctr" anchorCtr="0">
              <a:noAutofit/>
            </a:bodyPr>
            <a:lstStyle/>
            <a:p>
              <a:pPr marL="0" marR="0" lvl="0" indent="0" algn="ctr" rtl="0">
                <a:lnSpc>
                  <a:spcPct val="90000"/>
                </a:lnSpc>
                <a:spcBef>
                  <a:spcPts val="0"/>
                </a:spcBef>
                <a:spcAft>
                  <a:spcPts val="0"/>
                </a:spcAft>
                <a:buClr>
                  <a:schemeClr val="lt2"/>
                </a:buClr>
                <a:buSzPts val="3200"/>
                <a:buFont typeface="Calibri"/>
                <a:buNone/>
              </a:pPr>
              <a:r>
                <a:rPr lang="en-US" sz="3200" b="1">
                  <a:solidFill>
                    <a:schemeClr val="lt2"/>
                  </a:solidFill>
                  <a:latin typeface="Calibri"/>
                  <a:ea typeface="Calibri"/>
                  <a:cs typeface="Calibri"/>
                  <a:sym typeface="Calibri"/>
                </a:rPr>
                <a:t>EQ</a:t>
              </a:r>
              <a:endParaRPr/>
            </a:p>
          </p:txBody>
        </p:sp>
        <p:sp>
          <p:nvSpPr>
            <p:cNvPr id="189" name="Google Shape;189;p7"/>
            <p:cNvSpPr/>
            <p:nvPr/>
          </p:nvSpPr>
          <p:spPr>
            <a:xfrm>
              <a:off x="5568468" y="1146233"/>
              <a:ext cx="1143522" cy="1143522"/>
            </a:xfrm>
            <a:prstGeom prst="mathEqual">
              <a:avLst>
                <a:gd name="adj1" fmla="val 23520"/>
                <a:gd name="adj2" fmla="val 11760"/>
              </a:avLst>
            </a:prstGeom>
            <a:solidFill>
              <a:srgbClr val="AEB2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txBox="1"/>
            <p:nvPr/>
          </p:nvSpPr>
          <p:spPr>
            <a:xfrm>
              <a:off x="5720042" y="1381799"/>
              <a:ext cx="840374" cy="672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200"/>
                <a:buFont typeface="Calibri"/>
                <a:buNone/>
              </a:pPr>
              <a:endParaRPr sz="3200" b="1">
                <a:solidFill>
                  <a:schemeClr val="lt2"/>
                </a:solidFill>
                <a:latin typeface="Calibri"/>
                <a:ea typeface="Calibri"/>
                <a:cs typeface="Calibri"/>
                <a:sym typeface="Calibri"/>
              </a:endParaRPr>
            </a:p>
          </p:txBody>
        </p:sp>
        <p:sp>
          <p:nvSpPr>
            <p:cNvPr id="191" name="Google Shape;191;p7"/>
            <p:cNvSpPr/>
            <p:nvPr/>
          </p:nvSpPr>
          <p:spPr>
            <a:xfrm>
              <a:off x="6872083" y="732200"/>
              <a:ext cx="1971589" cy="1971589"/>
            </a:xfrm>
            <a:prstGeom prst="ellipse">
              <a:avLst/>
            </a:prstGeom>
            <a:solidFill>
              <a:srgbClr val="2F5496"/>
            </a:solidFill>
            <a:ln w="12700" cap="flat" cmpd="sng">
              <a:solidFill>
                <a:schemeClr val="l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txBox="1"/>
            <p:nvPr/>
          </p:nvSpPr>
          <p:spPr>
            <a:xfrm>
              <a:off x="7160816" y="1020933"/>
              <a:ext cx="1394123" cy="1394123"/>
            </a:xfrm>
            <a:prstGeom prst="rect">
              <a:avLst/>
            </a:prstGeom>
            <a:noFill/>
            <a:ln>
              <a:noFill/>
            </a:ln>
          </p:spPr>
          <p:txBody>
            <a:bodyPr spcFirstLastPara="1" wrap="square" lIns="40625" tIns="40625" rIns="40625" bIns="40625" anchor="ctr" anchorCtr="0">
              <a:noAutofit/>
            </a:bodyPr>
            <a:lstStyle/>
            <a:p>
              <a:pPr marL="0" marR="0" lvl="0" indent="0" algn="ctr" rtl="0">
                <a:lnSpc>
                  <a:spcPct val="90000"/>
                </a:lnSpc>
                <a:spcBef>
                  <a:spcPts val="0"/>
                </a:spcBef>
                <a:spcAft>
                  <a:spcPts val="0"/>
                </a:spcAft>
                <a:buClr>
                  <a:schemeClr val="lt2"/>
                </a:buClr>
                <a:buSzPts val="3200"/>
                <a:buFont typeface="Calibri"/>
                <a:buNone/>
              </a:pPr>
              <a:r>
                <a:rPr lang="en-US" sz="3200" b="1">
                  <a:solidFill>
                    <a:schemeClr val="lt2"/>
                  </a:solidFill>
                  <a:latin typeface="Calibri"/>
                  <a:ea typeface="Calibri"/>
                  <a:cs typeface="Calibri"/>
                  <a:sym typeface="Calibri"/>
                </a:rPr>
                <a:t>Success </a:t>
              </a:r>
              <a:endParaRPr/>
            </a:p>
          </p:txBody>
        </p:sp>
      </p:grpSp>
      <p:sp>
        <p:nvSpPr>
          <p:cNvPr id="2" name="Google Shape;442;p23">
            <a:extLst>
              <a:ext uri="{FF2B5EF4-FFF2-40B4-BE49-F238E27FC236}">
                <a16:creationId xmlns:a16="http://schemas.microsoft.com/office/drawing/2014/main" id="{A6B0B687-0B50-74F3-4BE4-DC551100A43C}"/>
              </a:ext>
            </a:extLst>
          </p:cNvPr>
          <p:cNvSpPr/>
          <p:nvPr/>
        </p:nvSpPr>
        <p:spPr>
          <a:xfrm>
            <a:off x="675133" y="1871973"/>
            <a:ext cx="1008000" cy="8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178" name="Google Shape;178;p21"/>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‘All price’ clients</a:t>
            </a:r>
            <a:endParaRPr sz="2400"/>
          </a:p>
        </p:txBody>
      </p:sp>
      <p:sp>
        <p:nvSpPr>
          <p:cNvPr id="179" name="Google Shape;179;p21"/>
          <p:cNvSpPr txBox="1"/>
          <p:nvPr/>
        </p:nvSpPr>
        <p:spPr>
          <a:xfrm>
            <a:off x="1215653" y="3107727"/>
            <a:ext cx="9760691" cy="3034109"/>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b="1" dirty="0">
                <a:solidFill>
                  <a:srgbClr val="000000"/>
                </a:solidFill>
                <a:latin typeface="Calibri"/>
                <a:ea typeface="Calibri"/>
                <a:cs typeface="Calibri"/>
                <a:sym typeface="Calibri"/>
              </a:rPr>
              <a:t>How to deal with them?</a:t>
            </a:r>
            <a:endParaRPr sz="2400" dirty="0"/>
          </a:p>
          <a:p>
            <a:pPr algn="ctr">
              <a:lnSpc>
                <a:spcPct val="150000"/>
              </a:lnSpc>
              <a:spcBef>
                <a:spcPts val="1067"/>
              </a:spcBef>
            </a:pPr>
            <a:r>
              <a:rPr lang="en-US" sz="2400" dirty="0">
                <a:solidFill>
                  <a:srgbClr val="000000"/>
                </a:solidFill>
                <a:latin typeface="Calibri"/>
                <a:ea typeface="Calibri"/>
                <a:cs typeface="Calibri"/>
                <a:sym typeface="Calibri"/>
              </a:rPr>
              <a:t>To deal with these kinds of clients, </a:t>
            </a:r>
            <a:r>
              <a:rPr lang="en-US" sz="2400" b="1" dirty="0">
                <a:solidFill>
                  <a:srgbClr val="000000"/>
                </a:solidFill>
                <a:latin typeface="Calibri"/>
                <a:ea typeface="Calibri"/>
                <a:cs typeface="Calibri"/>
                <a:sym typeface="Calibri"/>
              </a:rPr>
              <a:t>refer them as fast as possible to someone else. Their priority isn’t quality</a:t>
            </a:r>
            <a:r>
              <a:rPr lang="en-US" sz="2400" dirty="0">
                <a:solidFill>
                  <a:srgbClr val="000000"/>
                </a:solidFill>
                <a:latin typeface="Calibri"/>
                <a:ea typeface="Calibri"/>
                <a:cs typeface="Calibri"/>
                <a:sym typeface="Calibri"/>
              </a:rPr>
              <a:t>, it’s the game of spending the least as possible. If the budget is £500 &amp; your minimum level of engagement is £5000, there’s little hope of negotiation so it’s not the gig for you.</a:t>
            </a:r>
            <a:endParaRPr sz="2400" dirty="0"/>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185" name="Google Shape;185;p22"/>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The ‘I know it all’ client</a:t>
            </a:r>
            <a:endParaRPr sz="2400"/>
          </a:p>
        </p:txBody>
      </p:sp>
      <p:sp>
        <p:nvSpPr>
          <p:cNvPr id="186" name="Google Shape;186;p22"/>
          <p:cNvSpPr txBox="1"/>
          <p:nvPr/>
        </p:nvSpPr>
        <p:spPr>
          <a:xfrm>
            <a:off x="1637413" y="3755067"/>
            <a:ext cx="8917172" cy="861720"/>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3200" dirty="0">
                <a:solidFill>
                  <a:srgbClr val="000000"/>
                </a:solidFill>
                <a:latin typeface="Calibri"/>
                <a:ea typeface="Calibri"/>
                <a:cs typeface="Calibri"/>
                <a:sym typeface="Calibri"/>
              </a:rPr>
              <a:t>The one who </a:t>
            </a:r>
            <a:r>
              <a:rPr lang="en-US" sz="3200" b="1" dirty="0">
                <a:solidFill>
                  <a:srgbClr val="000000"/>
                </a:solidFill>
                <a:latin typeface="Calibri"/>
                <a:ea typeface="Calibri"/>
                <a:cs typeface="Calibri"/>
                <a:sym typeface="Calibri"/>
              </a:rPr>
              <a:t>always knows best</a:t>
            </a:r>
            <a:r>
              <a:rPr lang="en-US" sz="3200" dirty="0">
                <a:solidFill>
                  <a:srgbClr val="000000"/>
                </a:solidFill>
                <a:latin typeface="Calibri"/>
                <a:ea typeface="Calibri"/>
                <a:cs typeface="Calibri"/>
                <a:sym typeface="Calibri"/>
              </a:rPr>
              <a:t>.</a:t>
            </a:r>
            <a:endParaRPr sz="3200" dirty="0">
              <a:solidFill>
                <a:srgbClr val="000000"/>
              </a:solidFill>
              <a:latin typeface="Calibri"/>
              <a:ea typeface="Calibri"/>
              <a:cs typeface="Calibri"/>
              <a:sym typeface="Calibri"/>
            </a:endParaRP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192" name="Google Shape;192;p23"/>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The ‘I know it all’ client</a:t>
            </a:r>
            <a:endParaRPr sz="2400"/>
          </a:p>
        </p:txBody>
      </p:sp>
      <p:sp>
        <p:nvSpPr>
          <p:cNvPr id="193" name="Google Shape;193;p23"/>
          <p:cNvSpPr txBox="1"/>
          <p:nvPr/>
        </p:nvSpPr>
        <p:spPr>
          <a:xfrm>
            <a:off x="1637413" y="3264789"/>
            <a:ext cx="8917172" cy="2762240"/>
          </a:xfrm>
          <a:prstGeom prst="rect">
            <a:avLst/>
          </a:prstGeom>
          <a:noFill/>
          <a:ln>
            <a:noFill/>
          </a:ln>
        </p:spPr>
        <p:txBody>
          <a:bodyPr spcFirstLastPara="1" wrap="square" lIns="121900" tIns="60933" rIns="121900" bIns="60933" anchor="t" anchorCtr="0">
            <a:spAutoFit/>
          </a:bodyPr>
          <a:lstStyle/>
          <a:p>
            <a:pPr algn="ctr"/>
            <a:r>
              <a:rPr lang="en-US" sz="2400" b="1">
                <a:solidFill>
                  <a:srgbClr val="000000"/>
                </a:solidFill>
                <a:latin typeface="Calibri"/>
                <a:ea typeface="Calibri"/>
                <a:cs typeface="Calibri"/>
                <a:sym typeface="Calibri"/>
              </a:rPr>
              <a:t>How to spot them?</a:t>
            </a:r>
            <a:br>
              <a:rPr lang="en-US" sz="2400" b="1">
                <a:solidFill>
                  <a:srgbClr val="000000"/>
                </a:solidFill>
                <a:latin typeface="Calibri"/>
                <a:ea typeface="Calibri"/>
                <a:cs typeface="Calibri"/>
                <a:sym typeface="Calibri"/>
              </a:rPr>
            </a:br>
            <a:endParaRPr sz="2400" b="1">
              <a:solidFill>
                <a:srgbClr val="000000"/>
              </a:solidFill>
              <a:latin typeface="Calibri"/>
              <a:ea typeface="Calibri"/>
              <a:cs typeface="Calibri"/>
              <a:sym typeface="Calibri"/>
            </a:endParaRPr>
          </a:p>
          <a:p>
            <a:pPr marL="380990" indent="-380990">
              <a:spcBef>
                <a:spcPts val="1067"/>
              </a:spcBef>
              <a:buClr>
                <a:srgbClr val="000000"/>
              </a:buClr>
              <a:buSzPts val="1800"/>
              <a:buFont typeface="Arial"/>
              <a:buChar char="•"/>
            </a:pPr>
            <a:r>
              <a:rPr lang="en-US" sz="2400">
                <a:solidFill>
                  <a:srgbClr val="000000"/>
                </a:solidFill>
                <a:latin typeface="Calibri"/>
                <a:ea typeface="Calibri"/>
                <a:cs typeface="Calibri"/>
                <a:sym typeface="Calibri"/>
              </a:rPr>
              <a:t>It's easy, I can do it myself or I did this in the past.</a:t>
            </a:r>
            <a:endParaRPr sz="2400"/>
          </a:p>
          <a:p>
            <a:pPr marL="380990" indent="-380990">
              <a:spcBef>
                <a:spcPts val="1067"/>
              </a:spcBef>
              <a:buClr>
                <a:srgbClr val="000000"/>
              </a:buClr>
              <a:buSzPts val="1800"/>
              <a:buFont typeface="Arial"/>
              <a:buChar char="•"/>
            </a:pPr>
            <a:r>
              <a:rPr lang="en-US" sz="2400">
                <a:solidFill>
                  <a:srgbClr val="000000"/>
                </a:solidFill>
                <a:latin typeface="Calibri"/>
                <a:ea typeface="Calibri"/>
                <a:cs typeface="Calibri"/>
                <a:sym typeface="Calibri"/>
              </a:rPr>
              <a:t>It will just take one hour to create this.</a:t>
            </a:r>
            <a:endParaRPr sz="2400"/>
          </a:p>
          <a:p>
            <a:pPr marL="380990" indent="-380990">
              <a:spcBef>
                <a:spcPts val="1067"/>
              </a:spcBef>
              <a:buClr>
                <a:srgbClr val="000000"/>
              </a:buClr>
              <a:buSzPts val="1800"/>
              <a:buFont typeface="Arial"/>
              <a:buChar char="•"/>
            </a:pPr>
            <a:r>
              <a:rPr lang="en-US" sz="2400">
                <a:solidFill>
                  <a:srgbClr val="000000"/>
                </a:solidFill>
                <a:latin typeface="Calibri"/>
                <a:ea typeface="Calibri"/>
                <a:cs typeface="Calibri"/>
                <a:sym typeface="Calibri"/>
              </a:rPr>
              <a:t>I’ll storyboard the video you just need to shoot exactly that, then it will be easy.</a:t>
            </a:r>
            <a:endParaRPr sz="2400"/>
          </a:p>
        </p:txBody>
      </p:sp>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199" name="Google Shape;199;p24"/>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The ‘I know it all’ client</a:t>
            </a:r>
            <a:endParaRPr sz="2400"/>
          </a:p>
        </p:txBody>
      </p:sp>
      <p:sp>
        <p:nvSpPr>
          <p:cNvPr id="200" name="Google Shape;200;p24"/>
          <p:cNvSpPr txBox="1"/>
          <p:nvPr/>
        </p:nvSpPr>
        <p:spPr>
          <a:xfrm>
            <a:off x="1637413" y="3259667"/>
            <a:ext cx="8917172" cy="1372116"/>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b="1">
                <a:solidFill>
                  <a:srgbClr val="000000"/>
                </a:solidFill>
                <a:latin typeface="Calibri"/>
                <a:ea typeface="Calibri"/>
                <a:cs typeface="Calibri"/>
                <a:sym typeface="Calibri"/>
              </a:rPr>
              <a:t>How to deal with them?</a:t>
            </a:r>
            <a:endParaRPr sz="2400"/>
          </a:p>
          <a:p>
            <a:pPr algn="ctr">
              <a:lnSpc>
                <a:spcPct val="150000"/>
              </a:lnSpc>
              <a:spcBef>
                <a:spcPts val="1067"/>
              </a:spcBef>
            </a:pPr>
            <a:r>
              <a:rPr lang="en-US" sz="2400">
                <a:solidFill>
                  <a:srgbClr val="000000"/>
                </a:solidFill>
                <a:latin typeface="Calibri"/>
                <a:ea typeface="Calibri"/>
                <a:cs typeface="Calibri"/>
                <a:sym typeface="Calibri"/>
              </a:rPr>
              <a:t>Embrace what they say and turn around the conversation.</a:t>
            </a:r>
            <a:endParaRPr sz="2400"/>
          </a:p>
        </p:txBody>
      </p:sp>
      <p:sp>
        <p:nvSpPr>
          <p:cNvPr id="201" name="Google Shape;201;p24"/>
          <p:cNvSpPr txBox="1"/>
          <p:nvPr/>
        </p:nvSpPr>
        <p:spPr>
          <a:xfrm>
            <a:off x="1814619" y="4821336"/>
            <a:ext cx="8562756" cy="1231052"/>
          </a:xfrm>
          <a:prstGeom prst="rect">
            <a:avLst/>
          </a:prstGeom>
          <a:noFill/>
          <a:ln>
            <a:noFill/>
          </a:ln>
        </p:spPr>
        <p:txBody>
          <a:bodyPr spcFirstLastPara="1" wrap="square" lIns="121900" tIns="60933" rIns="121900" bIns="60933" anchor="t" anchorCtr="0">
            <a:spAutoFit/>
          </a:bodyPr>
          <a:lstStyle/>
          <a:p>
            <a:r>
              <a:rPr lang="en-US" sz="2400" b="1">
                <a:solidFill>
                  <a:srgbClr val="000000"/>
                </a:solidFill>
                <a:latin typeface="Calibri"/>
                <a:ea typeface="Calibri"/>
                <a:cs typeface="Calibri"/>
                <a:sym typeface="Calibri"/>
              </a:rPr>
              <a:t>Client</a:t>
            </a:r>
            <a:r>
              <a:rPr lang="en-US" sz="2400">
                <a:solidFill>
                  <a:srgbClr val="000000"/>
                </a:solidFill>
                <a:latin typeface="Calibri"/>
                <a:ea typeface="Calibri"/>
                <a:cs typeface="Calibri"/>
                <a:sym typeface="Calibri"/>
              </a:rPr>
              <a:t> - This isn’t difficult, I know you can do it in just one hour or so. Here’s an idea, I’ll write the script for the video and you just need to follow the script, then you can just knock it out.</a:t>
            </a:r>
            <a:endParaRPr sz="2400">
              <a:solidFill>
                <a:srgbClr val="000000"/>
              </a:solidFill>
              <a:latin typeface="Calibri"/>
              <a:ea typeface="Calibri"/>
              <a:cs typeface="Calibri"/>
              <a:sym typeface="Calibri"/>
            </a:endParaRPr>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07" name="Google Shape;207;p25"/>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The ‘I know it all’ client</a:t>
            </a:r>
            <a:endParaRPr sz="2400"/>
          </a:p>
        </p:txBody>
      </p:sp>
      <p:sp>
        <p:nvSpPr>
          <p:cNvPr id="208" name="Google Shape;208;p25"/>
          <p:cNvSpPr txBox="1"/>
          <p:nvPr/>
        </p:nvSpPr>
        <p:spPr>
          <a:xfrm>
            <a:off x="1637413" y="3223594"/>
            <a:ext cx="8917172" cy="1372116"/>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b="1">
                <a:solidFill>
                  <a:srgbClr val="000000"/>
                </a:solidFill>
                <a:latin typeface="Calibri"/>
                <a:ea typeface="Calibri"/>
                <a:cs typeface="Calibri"/>
                <a:sym typeface="Calibri"/>
              </a:rPr>
              <a:t>How to deal with them?</a:t>
            </a:r>
            <a:endParaRPr sz="2400"/>
          </a:p>
          <a:p>
            <a:pPr algn="ctr">
              <a:lnSpc>
                <a:spcPct val="150000"/>
              </a:lnSpc>
              <a:spcBef>
                <a:spcPts val="1067"/>
              </a:spcBef>
            </a:pPr>
            <a:r>
              <a:rPr lang="en-US" sz="2400">
                <a:solidFill>
                  <a:srgbClr val="000000"/>
                </a:solidFill>
                <a:latin typeface="Calibri"/>
                <a:ea typeface="Calibri"/>
                <a:cs typeface="Calibri"/>
                <a:sym typeface="Calibri"/>
              </a:rPr>
              <a:t>Embrace what they say and turn around the conversation.</a:t>
            </a:r>
            <a:endParaRPr sz="2400"/>
          </a:p>
        </p:txBody>
      </p:sp>
      <p:sp>
        <p:nvSpPr>
          <p:cNvPr id="209" name="Google Shape;209;p25"/>
          <p:cNvSpPr txBox="1"/>
          <p:nvPr/>
        </p:nvSpPr>
        <p:spPr>
          <a:xfrm>
            <a:off x="1230306" y="4705667"/>
            <a:ext cx="10001695" cy="1435980"/>
          </a:xfrm>
          <a:prstGeom prst="rect">
            <a:avLst/>
          </a:prstGeom>
          <a:noFill/>
          <a:ln>
            <a:noFill/>
          </a:ln>
        </p:spPr>
        <p:txBody>
          <a:bodyPr spcFirstLastPara="1" wrap="square" lIns="121900" tIns="60933" rIns="121900" bIns="60933" anchor="t" anchorCtr="0">
            <a:spAutoFit/>
          </a:bodyPr>
          <a:lstStyle/>
          <a:p>
            <a:pPr algn="ctr"/>
            <a:r>
              <a:rPr lang="en-US" sz="2133" b="1">
                <a:solidFill>
                  <a:srgbClr val="000000"/>
                </a:solidFill>
                <a:latin typeface="Calibri"/>
                <a:ea typeface="Calibri"/>
                <a:cs typeface="Calibri"/>
                <a:sym typeface="Calibri"/>
              </a:rPr>
              <a:t>Freelancer - </a:t>
            </a:r>
            <a:r>
              <a:rPr lang="en-US" sz="2133">
                <a:solidFill>
                  <a:srgbClr val="000000"/>
                </a:solidFill>
                <a:latin typeface="Calibri"/>
                <a:ea typeface="Calibri"/>
                <a:cs typeface="Calibri"/>
                <a:sym typeface="Calibri"/>
              </a:rPr>
              <a:t>I appreciate the suggestion, from my years of experience, there’s a process that involves understanding the script, conceptualizing this into a video/animation, rounds of amends, and a lot more that actually goes into this, to get to the final outcome. </a:t>
            </a:r>
            <a:r>
              <a:rPr lang="en-US" sz="2133" b="1">
                <a:solidFill>
                  <a:srgbClr val="000000"/>
                </a:solidFill>
                <a:latin typeface="Calibri"/>
                <a:ea typeface="Calibri"/>
                <a:cs typeface="Calibri"/>
                <a:sym typeface="Calibri"/>
              </a:rPr>
              <a:t>[Show your understanding by educating and setting expectations]</a:t>
            </a:r>
            <a:endParaRPr sz="2133">
              <a:solidFill>
                <a:srgbClr val="000000"/>
              </a:solidFill>
              <a:latin typeface="Calibri"/>
              <a:ea typeface="Calibri"/>
              <a:cs typeface="Calibri"/>
              <a:sym typeface="Calibri"/>
            </a:endParaRPr>
          </a:p>
        </p:txBody>
      </p:sp>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15" name="Google Shape;215;p26"/>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a:solidFill>
                  <a:schemeClr val="dk1"/>
                </a:solidFill>
                <a:latin typeface="Calibri"/>
                <a:ea typeface="Calibri"/>
                <a:cs typeface="Calibri"/>
                <a:sym typeface="Calibri"/>
              </a:rPr>
              <a:t>The ‘I know it all’ client</a:t>
            </a:r>
            <a:endParaRPr sz="2400"/>
          </a:p>
        </p:txBody>
      </p:sp>
      <p:sp>
        <p:nvSpPr>
          <p:cNvPr id="216" name="Google Shape;216;p26"/>
          <p:cNvSpPr txBox="1"/>
          <p:nvPr/>
        </p:nvSpPr>
        <p:spPr>
          <a:xfrm>
            <a:off x="1637413" y="3325194"/>
            <a:ext cx="8917172" cy="1372116"/>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b="1">
                <a:solidFill>
                  <a:srgbClr val="000000"/>
                </a:solidFill>
                <a:latin typeface="Calibri"/>
                <a:ea typeface="Calibri"/>
                <a:cs typeface="Calibri"/>
                <a:sym typeface="Calibri"/>
              </a:rPr>
              <a:t>How to deal with them?</a:t>
            </a:r>
            <a:endParaRPr sz="2400"/>
          </a:p>
          <a:p>
            <a:pPr algn="ctr">
              <a:lnSpc>
                <a:spcPct val="150000"/>
              </a:lnSpc>
              <a:spcBef>
                <a:spcPts val="1067"/>
              </a:spcBef>
            </a:pPr>
            <a:r>
              <a:rPr lang="en-US" sz="2400">
                <a:solidFill>
                  <a:srgbClr val="000000"/>
                </a:solidFill>
                <a:latin typeface="Calibri"/>
                <a:ea typeface="Calibri"/>
                <a:cs typeface="Calibri"/>
                <a:sym typeface="Calibri"/>
              </a:rPr>
              <a:t>Embrace what they say and turn around the conversation.</a:t>
            </a:r>
            <a:endParaRPr sz="2400"/>
          </a:p>
        </p:txBody>
      </p:sp>
      <p:sp>
        <p:nvSpPr>
          <p:cNvPr id="217" name="Google Shape;217;p26"/>
          <p:cNvSpPr txBox="1"/>
          <p:nvPr/>
        </p:nvSpPr>
        <p:spPr>
          <a:xfrm>
            <a:off x="3528000" y="4886863"/>
            <a:ext cx="5136000" cy="492388"/>
          </a:xfrm>
          <a:prstGeom prst="rect">
            <a:avLst/>
          </a:prstGeom>
          <a:noFill/>
          <a:ln>
            <a:noFill/>
          </a:ln>
        </p:spPr>
        <p:txBody>
          <a:bodyPr spcFirstLastPara="1" wrap="square" lIns="121900" tIns="60933" rIns="121900" bIns="60933" anchor="t" anchorCtr="0">
            <a:spAutoFit/>
          </a:bodyPr>
          <a:lstStyle/>
          <a:p>
            <a:r>
              <a:rPr lang="en-US" sz="2400" b="1">
                <a:solidFill>
                  <a:srgbClr val="000000"/>
                </a:solidFill>
                <a:latin typeface="Calibri"/>
                <a:ea typeface="Calibri"/>
                <a:cs typeface="Calibri"/>
                <a:sym typeface="Calibri"/>
              </a:rPr>
              <a:t>Client - </a:t>
            </a:r>
            <a:r>
              <a:rPr lang="en-US" sz="2400">
                <a:solidFill>
                  <a:srgbClr val="000000"/>
                </a:solidFill>
                <a:latin typeface="Calibri"/>
                <a:ea typeface="Calibri"/>
                <a:cs typeface="Calibri"/>
                <a:sym typeface="Calibri"/>
              </a:rPr>
              <a:t>But it’s a simple script, right?</a:t>
            </a:r>
            <a:endParaRPr sz="2400">
              <a:solidFill>
                <a:srgbClr val="000000"/>
              </a:solidFill>
              <a:latin typeface="Calibri"/>
              <a:ea typeface="Calibri"/>
              <a:cs typeface="Calibri"/>
              <a:sym typeface="Calibri"/>
            </a:endParaRPr>
          </a:p>
        </p:txBody>
      </p:sp>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23" name="Google Shape;223;p27"/>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The ‘I know it all’ client</a:t>
            </a:r>
            <a:endParaRPr sz="2400"/>
          </a:p>
        </p:txBody>
      </p:sp>
      <p:sp>
        <p:nvSpPr>
          <p:cNvPr id="224" name="Google Shape;224;p27"/>
          <p:cNvSpPr txBox="1"/>
          <p:nvPr/>
        </p:nvSpPr>
        <p:spPr>
          <a:xfrm>
            <a:off x="1637413" y="3223594"/>
            <a:ext cx="8917172" cy="1372116"/>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b="1">
                <a:solidFill>
                  <a:srgbClr val="000000"/>
                </a:solidFill>
                <a:latin typeface="Calibri"/>
                <a:ea typeface="Calibri"/>
                <a:cs typeface="Calibri"/>
                <a:sym typeface="Calibri"/>
              </a:rPr>
              <a:t>How to deal with them?</a:t>
            </a:r>
            <a:endParaRPr sz="2400"/>
          </a:p>
          <a:p>
            <a:pPr algn="ctr">
              <a:lnSpc>
                <a:spcPct val="150000"/>
              </a:lnSpc>
              <a:spcBef>
                <a:spcPts val="1067"/>
              </a:spcBef>
            </a:pPr>
            <a:r>
              <a:rPr lang="en-US" sz="2400">
                <a:solidFill>
                  <a:srgbClr val="000000"/>
                </a:solidFill>
                <a:latin typeface="Calibri"/>
                <a:ea typeface="Calibri"/>
                <a:cs typeface="Calibri"/>
                <a:sym typeface="Calibri"/>
              </a:rPr>
              <a:t>Embrace what they say and turn around the conversation.</a:t>
            </a:r>
            <a:endParaRPr sz="2400"/>
          </a:p>
        </p:txBody>
      </p:sp>
      <p:sp>
        <p:nvSpPr>
          <p:cNvPr id="225" name="Google Shape;225;p27"/>
          <p:cNvSpPr txBox="1"/>
          <p:nvPr/>
        </p:nvSpPr>
        <p:spPr>
          <a:xfrm>
            <a:off x="1637413" y="4700596"/>
            <a:ext cx="9462977" cy="1600384"/>
          </a:xfrm>
          <a:prstGeom prst="rect">
            <a:avLst/>
          </a:prstGeom>
          <a:noFill/>
          <a:ln>
            <a:noFill/>
          </a:ln>
        </p:spPr>
        <p:txBody>
          <a:bodyPr spcFirstLastPara="1" wrap="square" lIns="121900" tIns="60933" rIns="121900" bIns="60933" anchor="t" anchorCtr="0">
            <a:spAutoFit/>
          </a:bodyPr>
          <a:lstStyle/>
          <a:p>
            <a:pPr algn="ctr"/>
            <a:r>
              <a:rPr lang="en-US" sz="2400" b="1">
                <a:solidFill>
                  <a:srgbClr val="000000"/>
                </a:solidFill>
                <a:latin typeface="Calibri"/>
                <a:ea typeface="Calibri"/>
                <a:cs typeface="Calibri"/>
                <a:sym typeface="Calibri"/>
              </a:rPr>
              <a:t>Freelancer - [handle any objections head-on] </a:t>
            </a:r>
            <a:r>
              <a:rPr lang="en-US" sz="2400">
                <a:solidFill>
                  <a:srgbClr val="000000"/>
                </a:solidFill>
                <a:latin typeface="Calibri"/>
                <a:ea typeface="Calibri"/>
                <a:cs typeface="Calibri"/>
                <a:sym typeface="Calibri"/>
              </a:rPr>
              <a:t>the script itself is fairly simple on paper, although there’s X amount of time involved to understand, produce and refine your film and for this time and expertise, I charge a minimum engagement of £5000.</a:t>
            </a:r>
            <a:endParaRPr sz="2400">
              <a:solidFill>
                <a:srgbClr val="000000"/>
              </a:solidFill>
              <a:latin typeface="Calibri"/>
              <a:ea typeface="Calibri"/>
              <a:cs typeface="Calibri"/>
              <a:sym typeface="Calibri"/>
            </a:endParaRPr>
          </a:p>
        </p:txBody>
      </p:sp>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31" name="Google Shape;231;p28"/>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The ‘I know it all’ client</a:t>
            </a:r>
            <a:endParaRPr sz="2400"/>
          </a:p>
        </p:txBody>
      </p:sp>
      <p:sp>
        <p:nvSpPr>
          <p:cNvPr id="232" name="Google Shape;232;p28"/>
          <p:cNvSpPr txBox="1"/>
          <p:nvPr/>
        </p:nvSpPr>
        <p:spPr>
          <a:xfrm>
            <a:off x="1637413" y="3325194"/>
            <a:ext cx="8917172" cy="1372116"/>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b="1">
                <a:solidFill>
                  <a:srgbClr val="000000"/>
                </a:solidFill>
                <a:latin typeface="Calibri"/>
                <a:ea typeface="Calibri"/>
                <a:cs typeface="Calibri"/>
                <a:sym typeface="Calibri"/>
              </a:rPr>
              <a:t>How to deal with them?</a:t>
            </a:r>
            <a:endParaRPr sz="2400"/>
          </a:p>
          <a:p>
            <a:pPr algn="ctr">
              <a:lnSpc>
                <a:spcPct val="150000"/>
              </a:lnSpc>
              <a:spcBef>
                <a:spcPts val="1067"/>
              </a:spcBef>
            </a:pPr>
            <a:r>
              <a:rPr lang="en-US" sz="2400">
                <a:solidFill>
                  <a:srgbClr val="000000"/>
                </a:solidFill>
                <a:latin typeface="Calibri"/>
                <a:ea typeface="Calibri"/>
                <a:cs typeface="Calibri"/>
                <a:sym typeface="Calibri"/>
              </a:rPr>
              <a:t>Embrace what they say and turn around the conversation.</a:t>
            </a:r>
            <a:endParaRPr sz="2400"/>
          </a:p>
        </p:txBody>
      </p:sp>
      <p:sp>
        <p:nvSpPr>
          <p:cNvPr id="233" name="Google Shape;233;p28"/>
          <p:cNvSpPr txBox="1"/>
          <p:nvPr/>
        </p:nvSpPr>
        <p:spPr>
          <a:xfrm>
            <a:off x="1637413" y="4886863"/>
            <a:ext cx="9462977" cy="861720"/>
          </a:xfrm>
          <a:prstGeom prst="rect">
            <a:avLst/>
          </a:prstGeom>
          <a:noFill/>
          <a:ln>
            <a:noFill/>
          </a:ln>
        </p:spPr>
        <p:txBody>
          <a:bodyPr spcFirstLastPara="1" wrap="square" lIns="121900" tIns="60933" rIns="121900" bIns="60933" anchor="t" anchorCtr="0">
            <a:spAutoFit/>
          </a:bodyPr>
          <a:lstStyle/>
          <a:p>
            <a:r>
              <a:rPr lang="en-US" sz="2400" b="1">
                <a:solidFill>
                  <a:srgbClr val="000000"/>
                </a:solidFill>
                <a:latin typeface="Calibri"/>
                <a:ea typeface="Calibri"/>
                <a:cs typeface="Calibri"/>
                <a:sym typeface="Calibri"/>
              </a:rPr>
              <a:t>Client - </a:t>
            </a:r>
            <a:r>
              <a:rPr lang="en-US" sz="2400">
                <a:solidFill>
                  <a:srgbClr val="000000"/>
                </a:solidFill>
                <a:latin typeface="Calibri"/>
                <a:ea typeface="Calibri"/>
                <a:cs typeface="Calibri"/>
                <a:sym typeface="Calibri"/>
              </a:rPr>
              <a:t>Can you just work with my script and give me a discount on the price because I’m writing the script for you?</a:t>
            </a:r>
            <a:endParaRPr sz="2400">
              <a:solidFill>
                <a:srgbClr val="000000"/>
              </a:solidFill>
              <a:latin typeface="Calibri"/>
              <a:ea typeface="Calibri"/>
              <a:cs typeface="Calibri"/>
              <a:sym typeface="Calibri"/>
            </a:endParaRPr>
          </a:p>
        </p:txBody>
      </p:sp>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39" name="Google Shape;239;p29"/>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The ‘I know it all’ client</a:t>
            </a:r>
            <a:endParaRPr sz="2400"/>
          </a:p>
        </p:txBody>
      </p:sp>
      <p:sp>
        <p:nvSpPr>
          <p:cNvPr id="240" name="Google Shape;240;p29"/>
          <p:cNvSpPr txBox="1"/>
          <p:nvPr/>
        </p:nvSpPr>
        <p:spPr>
          <a:xfrm>
            <a:off x="1637413" y="3189727"/>
            <a:ext cx="8917172" cy="1372116"/>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b="1">
                <a:solidFill>
                  <a:srgbClr val="000000"/>
                </a:solidFill>
                <a:latin typeface="Calibri"/>
                <a:ea typeface="Calibri"/>
                <a:cs typeface="Calibri"/>
                <a:sym typeface="Calibri"/>
              </a:rPr>
              <a:t>How to deal with them?</a:t>
            </a:r>
            <a:endParaRPr sz="2400"/>
          </a:p>
          <a:p>
            <a:pPr algn="ctr">
              <a:lnSpc>
                <a:spcPct val="150000"/>
              </a:lnSpc>
              <a:spcBef>
                <a:spcPts val="1067"/>
              </a:spcBef>
            </a:pPr>
            <a:r>
              <a:rPr lang="en-US" sz="2400">
                <a:solidFill>
                  <a:srgbClr val="000000"/>
                </a:solidFill>
                <a:latin typeface="Calibri"/>
                <a:ea typeface="Calibri"/>
                <a:cs typeface="Calibri"/>
                <a:sym typeface="Calibri"/>
              </a:rPr>
              <a:t>Embrace what they say and turn around the conversation.</a:t>
            </a:r>
            <a:endParaRPr sz="2400"/>
          </a:p>
        </p:txBody>
      </p:sp>
      <p:sp>
        <p:nvSpPr>
          <p:cNvPr id="241" name="Google Shape;241;p29"/>
          <p:cNvSpPr txBox="1"/>
          <p:nvPr/>
        </p:nvSpPr>
        <p:spPr>
          <a:xfrm>
            <a:off x="1091607" y="4615929"/>
            <a:ext cx="10008781" cy="1764211"/>
          </a:xfrm>
          <a:prstGeom prst="rect">
            <a:avLst/>
          </a:prstGeom>
          <a:noFill/>
          <a:ln>
            <a:noFill/>
          </a:ln>
        </p:spPr>
        <p:txBody>
          <a:bodyPr spcFirstLastPara="1" wrap="square" lIns="121900" tIns="60933" rIns="121900" bIns="60933" anchor="t" anchorCtr="0">
            <a:spAutoFit/>
          </a:bodyPr>
          <a:lstStyle/>
          <a:p>
            <a:pPr algn="ctr"/>
            <a:r>
              <a:rPr lang="en-US" sz="2133" b="1">
                <a:solidFill>
                  <a:srgbClr val="000000"/>
                </a:solidFill>
                <a:latin typeface="Calibri"/>
                <a:ea typeface="Calibri"/>
                <a:cs typeface="Calibri"/>
                <a:sym typeface="Calibri"/>
              </a:rPr>
              <a:t>Freelancer - [keep your composure + position x2 outcomes] </a:t>
            </a:r>
            <a:r>
              <a:rPr lang="en-US" sz="2133">
                <a:solidFill>
                  <a:srgbClr val="000000"/>
                </a:solidFill>
                <a:latin typeface="Calibri"/>
                <a:ea typeface="Calibri"/>
                <a:cs typeface="Calibri"/>
                <a:sym typeface="Calibri"/>
              </a:rPr>
              <a:t>Your script writing skills are great, you can hire a storyboard artist, camera operator, and animator on a service like Fiverr, who can follow your script and do it for less, although I can’t guarantee the quality of the final film and service will be what I can offer as an all-in-one service, which do you feel is the best solution?</a:t>
            </a:r>
            <a:endParaRPr sz="2133">
              <a:solidFill>
                <a:srgbClr val="000000"/>
              </a:solidFill>
              <a:latin typeface="Calibri"/>
              <a:ea typeface="Calibri"/>
              <a:cs typeface="Calibri"/>
              <a:sym typeface="Calibri"/>
            </a:endParaRPr>
          </a:p>
        </p:txBody>
      </p:sp>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47" name="Google Shape;247;p30"/>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The ‘I know it all’ client</a:t>
            </a:r>
            <a:endParaRPr sz="2400"/>
          </a:p>
        </p:txBody>
      </p:sp>
      <p:sp>
        <p:nvSpPr>
          <p:cNvPr id="248" name="Google Shape;248;p30"/>
          <p:cNvSpPr txBox="1"/>
          <p:nvPr/>
        </p:nvSpPr>
        <p:spPr>
          <a:xfrm>
            <a:off x="1637413" y="3138927"/>
            <a:ext cx="8917172" cy="1372116"/>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b="1">
                <a:solidFill>
                  <a:srgbClr val="000000"/>
                </a:solidFill>
                <a:latin typeface="Calibri"/>
                <a:ea typeface="Calibri"/>
                <a:cs typeface="Calibri"/>
                <a:sym typeface="Calibri"/>
              </a:rPr>
              <a:t>How to deal with them?</a:t>
            </a:r>
            <a:endParaRPr sz="2400"/>
          </a:p>
          <a:p>
            <a:pPr algn="ctr">
              <a:lnSpc>
                <a:spcPct val="150000"/>
              </a:lnSpc>
              <a:spcBef>
                <a:spcPts val="1067"/>
              </a:spcBef>
            </a:pPr>
            <a:r>
              <a:rPr lang="en-US" sz="2400">
                <a:solidFill>
                  <a:srgbClr val="000000"/>
                </a:solidFill>
                <a:latin typeface="Calibri"/>
                <a:ea typeface="Calibri"/>
                <a:cs typeface="Calibri"/>
                <a:sym typeface="Calibri"/>
              </a:rPr>
              <a:t>Embrace what they say and turn around the conversation.</a:t>
            </a:r>
            <a:endParaRPr sz="2400"/>
          </a:p>
        </p:txBody>
      </p:sp>
      <p:sp>
        <p:nvSpPr>
          <p:cNvPr id="249" name="Google Shape;249;p30"/>
          <p:cNvSpPr txBox="1"/>
          <p:nvPr/>
        </p:nvSpPr>
        <p:spPr>
          <a:xfrm>
            <a:off x="1176274" y="4582063"/>
            <a:ext cx="10008781" cy="1600384"/>
          </a:xfrm>
          <a:prstGeom prst="rect">
            <a:avLst/>
          </a:prstGeom>
          <a:noFill/>
          <a:ln>
            <a:noFill/>
          </a:ln>
        </p:spPr>
        <p:txBody>
          <a:bodyPr spcFirstLastPara="1" wrap="square" lIns="121900" tIns="60933" rIns="121900" bIns="60933" anchor="t" anchorCtr="0">
            <a:spAutoFit/>
          </a:bodyPr>
          <a:lstStyle/>
          <a:p>
            <a:pPr algn="ctr"/>
            <a:r>
              <a:rPr lang="en-US" sz="2400" dirty="0">
                <a:solidFill>
                  <a:srgbClr val="000000"/>
                </a:solidFill>
                <a:latin typeface="Calibri"/>
                <a:ea typeface="Calibri"/>
                <a:cs typeface="Calibri"/>
                <a:sym typeface="Calibri"/>
              </a:rPr>
              <a:t>All you have to do is come from the stance of an experienced freelancer and consultant and hold your ground on the value that you offer. If they’re not budging on price or don’t value what you do, politely decline or pay it forward by referring someone else for the gig that it may suit.</a:t>
            </a:r>
            <a:endParaRPr sz="2400" dirty="0">
              <a:solidFill>
                <a:srgbClr val="000000"/>
              </a:solidFill>
              <a:latin typeface="Calibri"/>
              <a:ea typeface="Calibri"/>
              <a:cs typeface="Calibri"/>
              <a:sym typeface="Calibri"/>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4"/>
          <p:cNvSpPr txBox="1">
            <a:spLocks noGrp="1"/>
          </p:cNvSpPr>
          <p:nvPr>
            <p:ph type="title"/>
          </p:nvPr>
        </p:nvSpPr>
        <p:spPr>
          <a:xfrm>
            <a:off x="1156815" y="167044"/>
            <a:ext cx="10354176" cy="1904713"/>
          </a:xfrm>
          <a:prstGeom prst="rect">
            <a:avLst/>
          </a:prstGeom>
          <a:noFill/>
          <a:ln>
            <a:noFill/>
          </a:ln>
        </p:spPr>
        <p:txBody>
          <a:bodyPr spcFirstLastPara="1" wrap="square" lIns="121900" tIns="121900" rIns="121900" bIns="121900" anchor="ctr" anchorCtr="0">
            <a:noAutofit/>
          </a:bodyPr>
          <a:lstStyle/>
          <a:p>
            <a:pPr algn="ctr">
              <a:lnSpc>
                <a:spcPct val="100000"/>
              </a:lnSpc>
              <a:spcBef>
                <a:spcPts val="0"/>
              </a:spcBef>
              <a:buClr>
                <a:srgbClr val="000000"/>
              </a:buClr>
              <a:buSzPts val="3200"/>
            </a:pPr>
            <a:r>
              <a:rPr lang="en-US" sz="3600" b="1" dirty="0">
                <a:solidFill>
                  <a:schemeClr val="tx1">
                    <a:lumMod val="75000"/>
                  </a:schemeClr>
                </a:solidFill>
                <a:latin typeface="Montserrat Black" pitchFamily="2" charset="0"/>
                <a:ea typeface="+mn-ea"/>
                <a:cs typeface="+mn-cs"/>
                <a:sym typeface="Calibri"/>
              </a:rPr>
              <a:t>The Difference Between</a:t>
            </a:r>
            <a:br>
              <a:rPr lang="en-US" sz="3600" b="1" dirty="0">
                <a:solidFill>
                  <a:schemeClr val="tx1">
                    <a:lumMod val="75000"/>
                  </a:schemeClr>
                </a:solidFill>
                <a:latin typeface="Montserrat Black" pitchFamily="2" charset="0"/>
                <a:ea typeface="+mn-ea"/>
                <a:cs typeface="+mn-cs"/>
                <a:sym typeface="Calibri"/>
              </a:rPr>
            </a:br>
            <a:r>
              <a:rPr lang="en-US" sz="3600" b="1" dirty="0">
                <a:solidFill>
                  <a:schemeClr val="tx1">
                    <a:lumMod val="75000"/>
                  </a:schemeClr>
                </a:solidFill>
                <a:latin typeface="Montserrat Black" pitchFamily="2" charset="0"/>
                <a:ea typeface="+mn-ea"/>
                <a:cs typeface="+mn-cs"/>
                <a:sym typeface="Calibri"/>
              </a:rPr>
              <a:t>IQ and EQ</a:t>
            </a:r>
            <a:endParaRPr sz="3600" b="1" dirty="0">
              <a:solidFill>
                <a:schemeClr val="tx1">
                  <a:lumMod val="75000"/>
                </a:schemeClr>
              </a:solidFill>
              <a:latin typeface="Montserrat Black" pitchFamily="2" charset="0"/>
              <a:ea typeface="+mn-ea"/>
              <a:cs typeface="+mn-cs"/>
              <a:sym typeface="Calibri"/>
            </a:endParaRPr>
          </a:p>
        </p:txBody>
      </p:sp>
      <p:pic>
        <p:nvPicPr>
          <p:cNvPr id="49" name="Google Shape;49;p4"/>
          <p:cNvPicPr preferRelativeResize="0"/>
          <p:nvPr/>
        </p:nvPicPr>
        <p:blipFill rotWithShape="1">
          <a:blip r:embed="rId3">
            <a:alphaModFix/>
          </a:blip>
          <a:srcRect/>
          <a:stretch/>
        </p:blipFill>
        <p:spPr>
          <a:xfrm>
            <a:off x="1478548" y="1851082"/>
            <a:ext cx="9234904" cy="4617452"/>
          </a:xfrm>
          <a:prstGeom prst="rect">
            <a:avLst/>
          </a:prstGeom>
          <a:noFill/>
          <a:ln>
            <a:noFill/>
          </a:ln>
        </p:spPr>
      </p:pic>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55" name="Google Shape;255;p31"/>
          <p:cNvSpPr/>
          <p:nvPr/>
        </p:nvSpPr>
        <p:spPr>
          <a:xfrm>
            <a:off x="3898605" y="19540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Indecisive clients</a:t>
            </a:r>
            <a:endParaRPr sz="2400"/>
          </a:p>
        </p:txBody>
      </p:sp>
      <p:sp>
        <p:nvSpPr>
          <p:cNvPr id="256" name="Google Shape;256;p31"/>
          <p:cNvSpPr txBox="1"/>
          <p:nvPr/>
        </p:nvSpPr>
        <p:spPr>
          <a:xfrm>
            <a:off x="1637411" y="3090333"/>
            <a:ext cx="8917172" cy="861720"/>
          </a:xfrm>
          <a:prstGeom prst="rect">
            <a:avLst/>
          </a:prstGeom>
          <a:noFill/>
          <a:ln>
            <a:noFill/>
          </a:ln>
        </p:spPr>
        <p:txBody>
          <a:bodyPr spcFirstLastPara="1" wrap="square" lIns="121900" tIns="60933" rIns="121900" bIns="60933" anchor="t" anchorCtr="0">
            <a:spAutoFit/>
          </a:bodyPr>
          <a:lstStyle/>
          <a:p>
            <a:pPr algn="ctr"/>
            <a:r>
              <a:rPr lang="en-US" sz="2400" dirty="0">
                <a:solidFill>
                  <a:srgbClr val="000000"/>
                </a:solidFill>
                <a:latin typeface="Calibri"/>
                <a:ea typeface="Calibri"/>
                <a:cs typeface="Calibri"/>
                <a:sym typeface="Calibri"/>
              </a:rPr>
              <a:t>They do </a:t>
            </a:r>
            <a:r>
              <a:rPr lang="en-US" sz="2400" b="1" dirty="0">
                <a:solidFill>
                  <a:srgbClr val="000000"/>
                </a:solidFill>
                <a:latin typeface="Calibri"/>
                <a:ea typeface="Calibri"/>
                <a:cs typeface="Calibri"/>
                <a:sym typeface="Calibri"/>
              </a:rPr>
              <a:t>market research before they buy anything</a:t>
            </a:r>
            <a:r>
              <a:rPr lang="en-US" sz="2400" dirty="0">
                <a:solidFill>
                  <a:srgbClr val="000000"/>
                </a:solidFill>
                <a:latin typeface="Calibri"/>
                <a:ea typeface="Calibri"/>
                <a:cs typeface="Calibri"/>
                <a:sym typeface="Calibri"/>
              </a:rPr>
              <a:t>, a lot of market research. If you educate them in the right way, it could pay off.</a:t>
            </a:r>
            <a:endParaRPr sz="2400" dirty="0"/>
          </a:p>
        </p:txBody>
      </p:sp>
      <p:sp>
        <p:nvSpPr>
          <p:cNvPr id="257" name="Google Shape;257;p31"/>
          <p:cNvSpPr txBox="1"/>
          <p:nvPr/>
        </p:nvSpPr>
        <p:spPr>
          <a:xfrm>
            <a:off x="1198692" y="4346363"/>
            <a:ext cx="5277851" cy="1764211"/>
          </a:xfrm>
          <a:prstGeom prst="rect">
            <a:avLst/>
          </a:prstGeom>
          <a:noFill/>
          <a:ln>
            <a:noFill/>
          </a:ln>
        </p:spPr>
        <p:txBody>
          <a:bodyPr spcFirstLastPara="1" wrap="square" lIns="121900" tIns="60933" rIns="121900" bIns="60933" anchor="t" anchorCtr="0">
            <a:spAutoFit/>
          </a:bodyPr>
          <a:lstStyle/>
          <a:p>
            <a:pPr marL="380990" indent="-380990">
              <a:buClr>
                <a:srgbClr val="000000"/>
              </a:buClr>
              <a:buSzPts val="1600"/>
              <a:buFont typeface="Arial"/>
              <a:buChar char="•"/>
            </a:pPr>
            <a:r>
              <a:rPr lang="en-US" sz="2133">
                <a:solidFill>
                  <a:srgbClr val="000000"/>
                </a:solidFill>
                <a:latin typeface="Calibri"/>
                <a:ea typeface="Calibri"/>
                <a:cs typeface="Calibri"/>
                <a:sym typeface="Calibri"/>
              </a:rPr>
              <a:t>Let me think about it.</a:t>
            </a:r>
            <a:endParaRPr sz="2400"/>
          </a:p>
          <a:p>
            <a:pPr marL="380990" indent="-380990">
              <a:buClr>
                <a:srgbClr val="000000"/>
              </a:buClr>
              <a:buSzPts val="1600"/>
              <a:buFont typeface="Arial"/>
              <a:buChar char="•"/>
            </a:pPr>
            <a:r>
              <a:rPr lang="en-US" sz="2133">
                <a:solidFill>
                  <a:srgbClr val="000000"/>
                </a:solidFill>
                <a:latin typeface="Calibri"/>
                <a:ea typeface="Calibri"/>
                <a:cs typeface="Calibri"/>
                <a:sym typeface="Calibri"/>
              </a:rPr>
              <a:t>Let me check other freelancers.</a:t>
            </a:r>
            <a:endParaRPr sz="2400"/>
          </a:p>
          <a:p>
            <a:pPr marL="380990" indent="-380990">
              <a:buClr>
                <a:srgbClr val="000000"/>
              </a:buClr>
              <a:buSzPts val="1600"/>
              <a:buFont typeface="Arial"/>
              <a:buChar char="•"/>
            </a:pPr>
            <a:r>
              <a:rPr lang="en-US" sz="2133">
                <a:solidFill>
                  <a:srgbClr val="000000"/>
                </a:solidFill>
                <a:latin typeface="Calibri"/>
                <a:ea typeface="Calibri"/>
                <a:cs typeface="Calibri"/>
                <a:sym typeface="Calibri"/>
              </a:rPr>
              <a:t>I’m not sure.</a:t>
            </a:r>
            <a:endParaRPr sz="2400"/>
          </a:p>
          <a:p>
            <a:pPr marL="380990" indent="-380990">
              <a:buClr>
                <a:srgbClr val="000000"/>
              </a:buClr>
              <a:buSzPts val="1600"/>
              <a:buFont typeface="Arial"/>
              <a:buChar char="•"/>
            </a:pPr>
            <a:r>
              <a:rPr lang="en-US" sz="2133">
                <a:solidFill>
                  <a:srgbClr val="000000"/>
                </a:solidFill>
                <a:latin typeface="Calibri"/>
                <a:ea typeface="Calibri"/>
                <a:cs typeface="Calibri"/>
                <a:sym typeface="Calibri"/>
              </a:rPr>
              <a:t>I’m not ready to make the purchase but just asking.</a:t>
            </a:r>
            <a:endParaRPr sz="2400"/>
          </a:p>
        </p:txBody>
      </p:sp>
      <p:sp>
        <p:nvSpPr>
          <p:cNvPr id="258" name="Google Shape;258;p31"/>
          <p:cNvSpPr txBox="1"/>
          <p:nvPr/>
        </p:nvSpPr>
        <p:spPr>
          <a:xfrm>
            <a:off x="3225355" y="3932780"/>
            <a:ext cx="6096000" cy="492388"/>
          </a:xfrm>
          <a:prstGeom prst="rect">
            <a:avLst/>
          </a:prstGeom>
          <a:noFill/>
          <a:ln>
            <a:noFill/>
          </a:ln>
        </p:spPr>
        <p:txBody>
          <a:bodyPr spcFirstLastPara="1" wrap="square" lIns="121900" tIns="60933" rIns="121900" bIns="60933" anchor="t" anchorCtr="0">
            <a:spAutoFit/>
          </a:bodyPr>
          <a:lstStyle/>
          <a:p>
            <a:pPr algn="ctr"/>
            <a:r>
              <a:rPr lang="en-US" sz="2400" b="1">
                <a:solidFill>
                  <a:srgbClr val="000000"/>
                </a:solidFill>
                <a:latin typeface="Calibri"/>
                <a:ea typeface="Calibri"/>
                <a:cs typeface="Calibri"/>
                <a:sym typeface="Calibri"/>
              </a:rPr>
              <a:t>How to spot them?</a:t>
            </a:r>
            <a:endParaRPr sz="2400">
              <a:solidFill>
                <a:srgbClr val="000000"/>
              </a:solidFill>
              <a:latin typeface="Calibri"/>
              <a:ea typeface="Calibri"/>
              <a:cs typeface="Calibri"/>
              <a:sym typeface="Calibri"/>
            </a:endParaRPr>
          </a:p>
        </p:txBody>
      </p:sp>
      <p:sp>
        <p:nvSpPr>
          <p:cNvPr id="259" name="Google Shape;259;p31"/>
          <p:cNvSpPr txBox="1"/>
          <p:nvPr/>
        </p:nvSpPr>
        <p:spPr>
          <a:xfrm>
            <a:off x="6916823" y="4559592"/>
            <a:ext cx="5277852" cy="1107749"/>
          </a:xfrm>
          <a:prstGeom prst="rect">
            <a:avLst/>
          </a:prstGeom>
          <a:noFill/>
          <a:ln>
            <a:noFill/>
          </a:ln>
        </p:spPr>
        <p:txBody>
          <a:bodyPr spcFirstLastPara="1" wrap="square" lIns="121900" tIns="60933" rIns="121900" bIns="60933" anchor="t" anchorCtr="0">
            <a:spAutoFit/>
          </a:bodyPr>
          <a:lstStyle/>
          <a:p>
            <a:pPr marL="380990" indent="-380990">
              <a:buClr>
                <a:srgbClr val="000000"/>
              </a:buClr>
              <a:buSzPts val="1600"/>
              <a:buFont typeface="Arial"/>
              <a:buChar char="•"/>
            </a:pPr>
            <a:r>
              <a:rPr lang="en-US" sz="2133">
                <a:solidFill>
                  <a:srgbClr val="000000"/>
                </a:solidFill>
                <a:latin typeface="Calibri"/>
                <a:ea typeface="Calibri"/>
                <a:cs typeface="Calibri"/>
                <a:sym typeface="Calibri"/>
              </a:rPr>
              <a:t>I’m waiting for the money.</a:t>
            </a:r>
            <a:endParaRPr sz="2400"/>
          </a:p>
          <a:p>
            <a:pPr marL="380990" indent="-380990">
              <a:buClr>
                <a:srgbClr val="000000"/>
              </a:buClr>
              <a:buSzPts val="1600"/>
              <a:buFont typeface="Arial"/>
              <a:buChar char="•"/>
            </a:pPr>
            <a:r>
              <a:rPr lang="en-US" sz="2133">
                <a:solidFill>
                  <a:srgbClr val="000000"/>
                </a:solidFill>
                <a:latin typeface="Calibri"/>
                <a:ea typeface="Calibri"/>
                <a:cs typeface="Calibri"/>
                <a:sym typeface="Calibri"/>
              </a:rPr>
              <a:t>Let me check with my partner.</a:t>
            </a:r>
            <a:endParaRPr sz="2400"/>
          </a:p>
          <a:p>
            <a:pPr marL="380990" indent="-380990">
              <a:buClr>
                <a:srgbClr val="000000"/>
              </a:buClr>
              <a:buSzPts val="1600"/>
              <a:buFont typeface="Arial"/>
              <a:buChar char="•"/>
            </a:pPr>
            <a:r>
              <a:rPr lang="en-US" sz="2133">
                <a:solidFill>
                  <a:srgbClr val="000000"/>
                </a:solidFill>
                <a:latin typeface="Calibri"/>
                <a:ea typeface="Calibri"/>
                <a:cs typeface="Calibri"/>
                <a:sym typeface="Calibri"/>
              </a:rPr>
              <a:t>I’ll know when I see it.</a:t>
            </a:r>
            <a:endParaRPr sz="2400"/>
          </a:p>
        </p:txBody>
      </p:sp>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65" name="Google Shape;265;p32"/>
          <p:cNvSpPr/>
          <p:nvPr/>
        </p:nvSpPr>
        <p:spPr>
          <a:xfrm>
            <a:off x="3898605" y="1970961"/>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Indecisive clients</a:t>
            </a:r>
            <a:endParaRPr sz="2400"/>
          </a:p>
        </p:txBody>
      </p:sp>
      <p:sp>
        <p:nvSpPr>
          <p:cNvPr id="266" name="Google Shape;266;p32"/>
          <p:cNvSpPr txBox="1"/>
          <p:nvPr/>
        </p:nvSpPr>
        <p:spPr>
          <a:xfrm>
            <a:off x="959999" y="3586088"/>
            <a:ext cx="10271999" cy="2584949"/>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133">
                <a:solidFill>
                  <a:srgbClr val="000000"/>
                </a:solidFill>
                <a:latin typeface="Calibri"/>
                <a:ea typeface="Calibri"/>
                <a:cs typeface="Calibri"/>
                <a:sym typeface="Calibri"/>
              </a:rPr>
              <a:t>Say this - That’s totally fine that you’ll compare quotes and shop around. To let you know, it will be best to contact me last, as I'm likely to be in the top 3 highest bids. I come with 7 years of experience in this field which is the reason I approached you, and may not even have the availability for when you decide that you need me. I don’t want to get into pricing or the proposal just yet, until you’re able to clarify what you want.</a:t>
            </a:r>
            <a:endParaRPr sz="2133">
              <a:solidFill>
                <a:srgbClr val="000000"/>
              </a:solidFill>
              <a:latin typeface="Calibri"/>
              <a:ea typeface="Calibri"/>
              <a:cs typeface="Calibri"/>
              <a:sym typeface="Calibri"/>
            </a:endParaRPr>
          </a:p>
        </p:txBody>
      </p:sp>
      <p:sp>
        <p:nvSpPr>
          <p:cNvPr id="267" name="Google Shape;267;p32"/>
          <p:cNvSpPr txBox="1"/>
          <p:nvPr/>
        </p:nvSpPr>
        <p:spPr>
          <a:xfrm>
            <a:off x="3047997" y="3056467"/>
            <a:ext cx="6096000" cy="492388"/>
          </a:xfrm>
          <a:prstGeom prst="rect">
            <a:avLst/>
          </a:prstGeom>
          <a:noFill/>
          <a:ln>
            <a:noFill/>
          </a:ln>
        </p:spPr>
        <p:txBody>
          <a:bodyPr spcFirstLastPara="1" wrap="square" lIns="121900" tIns="60933" rIns="121900" bIns="60933" anchor="t" anchorCtr="0">
            <a:spAutoFit/>
          </a:bodyPr>
          <a:lstStyle/>
          <a:p>
            <a:pPr algn="ctr"/>
            <a:r>
              <a:rPr lang="en-US" sz="2400" b="1">
                <a:solidFill>
                  <a:srgbClr val="000000"/>
                </a:solidFill>
                <a:latin typeface="Calibri"/>
                <a:ea typeface="Calibri"/>
                <a:cs typeface="Calibri"/>
                <a:sym typeface="Calibri"/>
              </a:rPr>
              <a:t>How to deal with them?</a:t>
            </a:r>
            <a:endParaRPr sz="2400">
              <a:solidFill>
                <a:srgbClr val="000000"/>
              </a:solidFill>
              <a:latin typeface="Calibri"/>
              <a:ea typeface="Calibri"/>
              <a:cs typeface="Calibri"/>
              <a:sym typeface="Calibri"/>
            </a:endParaRPr>
          </a:p>
        </p:txBody>
      </p:sp>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73" name="Google Shape;273;p33"/>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Indecisive clients</a:t>
            </a:r>
            <a:endParaRPr sz="2400"/>
          </a:p>
        </p:txBody>
      </p:sp>
      <p:sp>
        <p:nvSpPr>
          <p:cNvPr id="274" name="Google Shape;274;p33"/>
          <p:cNvSpPr txBox="1"/>
          <p:nvPr/>
        </p:nvSpPr>
        <p:spPr>
          <a:xfrm>
            <a:off x="1811491" y="4215927"/>
            <a:ext cx="8569012" cy="1600192"/>
          </a:xfrm>
          <a:prstGeom prst="rect">
            <a:avLst/>
          </a:prstGeom>
          <a:noFill/>
          <a:ln>
            <a:noFill/>
          </a:ln>
        </p:spPr>
        <p:txBody>
          <a:bodyPr spcFirstLastPara="1" wrap="square" lIns="121900" tIns="60933" rIns="121900" bIns="60933" anchor="t" anchorCtr="0">
            <a:spAutoFit/>
          </a:bodyPr>
          <a:lstStyle/>
          <a:p>
            <a:pPr marL="380990" indent="-380990">
              <a:lnSpc>
                <a:spcPct val="150000"/>
              </a:lnSpc>
              <a:buClr>
                <a:srgbClr val="000000"/>
              </a:buClr>
              <a:buSzPts val="1600"/>
              <a:buFont typeface="Arial"/>
              <a:buChar char="•"/>
            </a:pPr>
            <a:r>
              <a:rPr lang="en-US" sz="2133">
                <a:solidFill>
                  <a:srgbClr val="000000"/>
                </a:solidFill>
                <a:latin typeface="Calibri"/>
                <a:ea typeface="Calibri"/>
                <a:cs typeface="Calibri"/>
                <a:sym typeface="Calibri"/>
              </a:rPr>
              <a:t>Ask your client to call you last, once they’ve shopped around.</a:t>
            </a:r>
            <a:endParaRPr sz="2400"/>
          </a:p>
          <a:p>
            <a:pPr marL="380990" indent="-380990">
              <a:lnSpc>
                <a:spcPct val="150000"/>
              </a:lnSpc>
              <a:buClr>
                <a:srgbClr val="000000"/>
              </a:buClr>
              <a:buSzPts val="1600"/>
              <a:buFont typeface="Arial"/>
              <a:buChar char="•"/>
            </a:pPr>
            <a:r>
              <a:rPr lang="en-US" sz="2133">
                <a:solidFill>
                  <a:srgbClr val="000000"/>
                </a:solidFill>
                <a:latin typeface="Calibri"/>
                <a:ea typeface="Calibri"/>
                <a:cs typeface="Calibri"/>
                <a:sym typeface="Calibri"/>
              </a:rPr>
              <a:t>Say that you’re likely to be the highest price, which will be in line with the value that you will bring.</a:t>
            </a:r>
            <a:endParaRPr sz="2400"/>
          </a:p>
        </p:txBody>
      </p:sp>
      <p:sp>
        <p:nvSpPr>
          <p:cNvPr id="275" name="Google Shape;275;p33"/>
          <p:cNvSpPr txBox="1"/>
          <p:nvPr/>
        </p:nvSpPr>
        <p:spPr>
          <a:xfrm>
            <a:off x="3047997" y="3429000"/>
            <a:ext cx="6096000" cy="492388"/>
          </a:xfrm>
          <a:prstGeom prst="rect">
            <a:avLst/>
          </a:prstGeom>
          <a:noFill/>
          <a:ln>
            <a:noFill/>
          </a:ln>
        </p:spPr>
        <p:txBody>
          <a:bodyPr spcFirstLastPara="1" wrap="square" lIns="121900" tIns="60933" rIns="121900" bIns="60933" anchor="t" anchorCtr="0">
            <a:spAutoFit/>
          </a:bodyPr>
          <a:lstStyle/>
          <a:p>
            <a:pPr algn="ctr"/>
            <a:r>
              <a:rPr lang="en-US" sz="2400" b="1">
                <a:solidFill>
                  <a:srgbClr val="000000"/>
                </a:solidFill>
                <a:latin typeface="Calibri"/>
                <a:ea typeface="Calibri"/>
                <a:cs typeface="Calibri"/>
                <a:sym typeface="Calibri"/>
              </a:rPr>
              <a:t>Here’s what you need to let your client know:</a:t>
            </a:r>
            <a:endParaRPr sz="2400">
              <a:solidFill>
                <a:srgbClr val="000000"/>
              </a:solidFill>
              <a:latin typeface="Calibri"/>
              <a:ea typeface="Calibri"/>
              <a:cs typeface="Calibri"/>
              <a:sym typeface="Calibri"/>
            </a:endParaRPr>
          </a:p>
        </p:txBody>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81" name="Google Shape;281;p34"/>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Result-based clients</a:t>
            </a:r>
            <a:endParaRPr sz="2400"/>
          </a:p>
        </p:txBody>
      </p:sp>
      <p:sp>
        <p:nvSpPr>
          <p:cNvPr id="282" name="Google Shape;282;p34"/>
          <p:cNvSpPr txBox="1"/>
          <p:nvPr/>
        </p:nvSpPr>
        <p:spPr>
          <a:xfrm>
            <a:off x="960002" y="3755067"/>
            <a:ext cx="10271999" cy="1785050"/>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a:solidFill>
                  <a:srgbClr val="000000"/>
                </a:solidFill>
                <a:latin typeface="Calibri"/>
                <a:ea typeface="Calibri"/>
                <a:cs typeface="Calibri"/>
                <a:sym typeface="Calibri"/>
              </a:rPr>
              <a:t>These are the clients you should aim for. The ones that favour </a:t>
            </a:r>
            <a:r>
              <a:rPr lang="en-US" sz="2400" b="1" i="1">
                <a:solidFill>
                  <a:srgbClr val="000000"/>
                </a:solidFill>
                <a:latin typeface="Calibri"/>
                <a:ea typeface="Calibri"/>
                <a:cs typeface="Calibri"/>
                <a:sym typeface="Calibri"/>
              </a:rPr>
              <a:t>value your time </a:t>
            </a:r>
            <a:r>
              <a:rPr lang="en-US" sz="2400">
                <a:solidFill>
                  <a:srgbClr val="000000"/>
                </a:solidFill>
                <a:latin typeface="Calibri"/>
                <a:ea typeface="Calibri"/>
                <a:cs typeface="Calibri"/>
                <a:sym typeface="Calibri"/>
              </a:rPr>
              <a:t>and value the </a:t>
            </a:r>
            <a:r>
              <a:rPr lang="en-US" sz="2400" b="1" i="1">
                <a:solidFill>
                  <a:srgbClr val="000000"/>
                </a:solidFill>
                <a:latin typeface="Calibri"/>
                <a:ea typeface="Calibri"/>
                <a:cs typeface="Calibri"/>
                <a:sym typeface="Calibri"/>
              </a:rPr>
              <a:t>outcome over price</a:t>
            </a:r>
            <a:r>
              <a:rPr lang="en-US" sz="2400">
                <a:solidFill>
                  <a:srgbClr val="000000"/>
                </a:solidFill>
                <a:latin typeface="Calibri"/>
                <a:ea typeface="Calibri"/>
                <a:cs typeface="Calibri"/>
                <a:sym typeface="Calibri"/>
              </a:rPr>
              <a:t>. They make decisions on the basis of quality and progress at the forefront of their mind.</a:t>
            </a:r>
            <a:endParaRPr sz="2400">
              <a:solidFill>
                <a:srgbClr val="000000"/>
              </a:solidFill>
              <a:latin typeface="Calibri"/>
              <a:ea typeface="Calibri"/>
              <a:cs typeface="Calibri"/>
              <a:sym typeface="Calibri"/>
            </a:endParaRPr>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86"/>
        <p:cNvGrpSpPr/>
        <p:nvPr/>
      </p:nvGrpSpPr>
      <p:grpSpPr>
        <a:xfrm>
          <a:off x="0" y="0"/>
          <a:ext cx="0" cy="0"/>
          <a:chOff x="0" y="0"/>
          <a:chExt cx="0" cy="0"/>
        </a:xfrm>
      </p:grpSpPr>
      <p:sp>
        <p:nvSpPr>
          <p:cNvPr id="287" name="Google Shape;287;p35"/>
          <p:cNvSpPr txBox="1">
            <a:spLocks noGrp="1"/>
          </p:cNvSpPr>
          <p:nvPr>
            <p:ph type="title" idx="4294967295"/>
          </p:nvPr>
        </p:nvSpPr>
        <p:spPr>
          <a:xfrm>
            <a:off x="1276350" y="938544"/>
            <a:ext cx="10271125" cy="763588"/>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88" name="Google Shape;288;p35"/>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Result-based clients</a:t>
            </a:r>
            <a:endParaRPr sz="2400"/>
          </a:p>
        </p:txBody>
      </p:sp>
      <p:sp>
        <p:nvSpPr>
          <p:cNvPr id="289" name="Google Shape;289;p35"/>
          <p:cNvSpPr txBox="1"/>
          <p:nvPr/>
        </p:nvSpPr>
        <p:spPr>
          <a:xfrm>
            <a:off x="751453" y="3456431"/>
            <a:ext cx="11023451" cy="2893045"/>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b="1" dirty="0">
                <a:solidFill>
                  <a:srgbClr val="000000"/>
                </a:solidFill>
                <a:latin typeface="Calibri"/>
                <a:ea typeface="Calibri"/>
                <a:cs typeface="Calibri"/>
                <a:sym typeface="Calibri"/>
              </a:rPr>
              <a:t>How to spot them?</a:t>
            </a:r>
            <a:endParaRPr sz="2400" dirty="0"/>
          </a:p>
          <a:p>
            <a:pPr marL="380990" indent="-380990">
              <a:lnSpc>
                <a:spcPct val="150000"/>
              </a:lnSpc>
              <a:buClr>
                <a:srgbClr val="000000"/>
              </a:buClr>
              <a:buSzPts val="1800"/>
              <a:buFont typeface="Arial"/>
              <a:buChar char="•"/>
            </a:pPr>
            <a:r>
              <a:rPr lang="en-US" sz="2400" dirty="0">
                <a:solidFill>
                  <a:srgbClr val="000000"/>
                </a:solidFill>
                <a:latin typeface="Calibri"/>
                <a:ea typeface="Calibri"/>
                <a:cs typeface="Calibri"/>
                <a:sym typeface="Calibri"/>
              </a:rPr>
              <a:t>I don’t care where it’s going just get it done fast. </a:t>
            </a:r>
            <a:r>
              <a:rPr lang="en-US" sz="2400" b="1" dirty="0">
                <a:solidFill>
                  <a:srgbClr val="000000"/>
                </a:solidFill>
                <a:latin typeface="Calibri"/>
                <a:ea typeface="Calibri"/>
                <a:cs typeface="Calibri"/>
                <a:sym typeface="Calibri"/>
              </a:rPr>
              <a:t>(Time)</a:t>
            </a:r>
            <a:endParaRPr sz="2400" b="1" dirty="0"/>
          </a:p>
          <a:p>
            <a:pPr marL="380990" indent="-380990">
              <a:lnSpc>
                <a:spcPct val="150000"/>
              </a:lnSpc>
              <a:buClr>
                <a:srgbClr val="000000"/>
              </a:buClr>
              <a:buSzPts val="1800"/>
              <a:buFont typeface="Arial"/>
              <a:buChar char="•"/>
            </a:pPr>
            <a:r>
              <a:rPr lang="en-US" sz="2400" dirty="0">
                <a:solidFill>
                  <a:srgbClr val="000000"/>
                </a:solidFill>
                <a:latin typeface="Calibri"/>
                <a:ea typeface="Calibri"/>
                <a:cs typeface="Calibri"/>
                <a:sym typeface="Calibri"/>
              </a:rPr>
              <a:t>I’m not going to bother you on each detail because I trust you get it done, just fix it. </a:t>
            </a:r>
            <a:r>
              <a:rPr lang="en-US" sz="2400" b="1" dirty="0">
                <a:solidFill>
                  <a:srgbClr val="000000"/>
                </a:solidFill>
                <a:latin typeface="Calibri"/>
                <a:ea typeface="Calibri"/>
                <a:cs typeface="Calibri"/>
                <a:sym typeface="Calibri"/>
              </a:rPr>
              <a:t>(Quality)</a:t>
            </a:r>
            <a:endParaRPr sz="2400" b="1" dirty="0"/>
          </a:p>
          <a:p>
            <a:pPr marL="380990" indent="-380990">
              <a:lnSpc>
                <a:spcPct val="150000"/>
              </a:lnSpc>
              <a:buClr>
                <a:srgbClr val="000000"/>
              </a:buClr>
              <a:buSzPts val="1800"/>
              <a:buFont typeface="Arial"/>
              <a:buChar char="•"/>
            </a:pPr>
            <a:r>
              <a:rPr lang="en-US" sz="2400" dirty="0">
                <a:solidFill>
                  <a:srgbClr val="000000"/>
                </a:solidFill>
                <a:latin typeface="Calibri"/>
                <a:ea typeface="Calibri"/>
                <a:cs typeface="Calibri"/>
                <a:sym typeface="Calibri"/>
              </a:rPr>
              <a:t>They have more requests than any other type of client. </a:t>
            </a:r>
            <a:r>
              <a:rPr lang="en-US" sz="2400" b="1" dirty="0">
                <a:solidFill>
                  <a:srgbClr val="000000"/>
                </a:solidFill>
                <a:latin typeface="Calibri"/>
                <a:ea typeface="Calibri"/>
                <a:cs typeface="Calibri"/>
                <a:sym typeface="Calibri"/>
              </a:rPr>
              <a:t>(Details)</a:t>
            </a:r>
            <a:endParaRPr sz="2400" b="1" dirty="0"/>
          </a:p>
        </p:txBody>
      </p:sp>
    </p:spTree>
  </p:cSld>
  <p:clrMapOvr>
    <a:overrideClrMapping bg1="lt1" tx1="dk1" bg2="lt2" tx2="dk2" accent1="accent1" accent2="accent2" accent3="accent3" accent4="accent4" accent5="accent5" accent6="accent6" hlink="hlink" folHlink="folHlink"/>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Handling Clients as A Freelancer</a:t>
            </a:r>
            <a:endParaRPr sz="3200" b="1" dirty="0">
              <a:solidFill>
                <a:schemeClr val="tx1">
                  <a:lumMod val="75000"/>
                </a:schemeClr>
              </a:solidFill>
              <a:latin typeface="Montserrat Black" pitchFamily="2" charset="0"/>
              <a:ea typeface="+mn-ea"/>
              <a:cs typeface="+mn-cs"/>
            </a:endParaRPr>
          </a:p>
        </p:txBody>
      </p:sp>
      <p:sp>
        <p:nvSpPr>
          <p:cNvPr id="295" name="Google Shape;295;p36"/>
          <p:cNvSpPr/>
          <p:nvPr/>
        </p:nvSpPr>
        <p:spPr>
          <a:xfrm>
            <a:off x="3898605" y="2055628"/>
            <a:ext cx="4394791" cy="1047307"/>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667" b="1">
                <a:solidFill>
                  <a:schemeClr val="dk1"/>
                </a:solidFill>
                <a:latin typeface="Calibri"/>
                <a:ea typeface="Calibri"/>
                <a:cs typeface="Calibri"/>
                <a:sym typeface="Calibri"/>
              </a:rPr>
              <a:t>Result-based clients</a:t>
            </a:r>
            <a:endParaRPr sz="2400"/>
          </a:p>
        </p:txBody>
      </p:sp>
      <p:sp>
        <p:nvSpPr>
          <p:cNvPr id="296" name="Google Shape;296;p36"/>
          <p:cNvSpPr txBox="1"/>
          <p:nvPr/>
        </p:nvSpPr>
        <p:spPr>
          <a:xfrm>
            <a:off x="584273" y="3242733"/>
            <a:ext cx="11023451" cy="2339047"/>
          </a:xfrm>
          <a:prstGeom prst="rect">
            <a:avLst/>
          </a:prstGeom>
          <a:noFill/>
          <a:ln>
            <a:noFill/>
          </a:ln>
        </p:spPr>
        <p:txBody>
          <a:bodyPr spcFirstLastPara="1" wrap="square" lIns="121900" tIns="60933" rIns="121900" bIns="60933" anchor="t" anchorCtr="0">
            <a:spAutoFit/>
          </a:bodyPr>
          <a:lstStyle/>
          <a:p>
            <a:pPr algn="ctr">
              <a:lnSpc>
                <a:spcPct val="150000"/>
              </a:lnSpc>
            </a:pPr>
            <a:r>
              <a:rPr lang="en-US" sz="2400" b="1">
                <a:solidFill>
                  <a:srgbClr val="000000"/>
                </a:solidFill>
                <a:latin typeface="Calibri"/>
                <a:ea typeface="Calibri"/>
                <a:cs typeface="Calibri"/>
                <a:sym typeface="Calibri"/>
              </a:rPr>
              <a:t>How to deal with them?</a:t>
            </a:r>
            <a:endParaRPr sz="2400"/>
          </a:p>
          <a:p>
            <a:pPr>
              <a:lnSpc>
                <a:spcPct val="150000"/>
              </a:lnSpc>
            </a:pPr>
            <a:r>
              <a:rPr lang="en-US" sz="2400">
                <a:solidFill>
                  <a:srgbClr val="000000"/>
                </a:solidFill>
                <a:latin typeface="Calibri"/>
                <a:ea typeface="Calibri"/>
                <a:cs typeface="Calibri"/>
                <a:sym typeface="Calibri"/>
              </a:rPr>
              <a:t>Don’t treat them like the rest of the clients – you can use value pricing here. Plus, you don’t need to sell to them because they would’ve done a lot of research and had key decisions made on what they want before reaching out to you. </a:t>
            </a:r>
            <a:endParaRPr sz="2400"/>
          </a:p>
        </p:txBody>
      </p:sp>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2"/>
          <p:cNvSpPr txBox="1">
            <a:spLocks noGrp="1"/>
          </p:cNvSpPr>
          <p:nvPr>
            <p:ph type="title"/>
          </p:nvPr>
        </p:nvSpPr>
        <p:spPr>
          <a:xfrm>
            <a:off x="5561555" y="1254471"/>
            <a:ext cx="519099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AAF82"/>
              </a:buClr>
              <a:buSzPts val="4400"/>
              <a:buFont typeface="Calibri"/>
              <a:buNone/>
            </a:pPr>
            <a:r>
              <a:rPr lang="en-US" sz="4000" b="1" dirty="0">
                <a:solidFill>
                  <a:schemeClr val="tx1">
                    <a:lumMod val="75000"/>
                  </a:schemeClr>
                </a:solidFill>
                <a:latin typeface="Montserrat Black" pitchFamily="2" charset="0"/>
                <a:ea typeface="+mn-ea"/>
                <a:cs typeface="+mn-cs"/>
              </a:rPr>
              <a:t>Pair Activity: </a:t>
            </a:r>
            <a:br>
              <a:rPr lang="en-US" sz="4000" b="1" dirty="0">
                <a:solidFill>
                  <a:schemeClr val="tx1">
                    <a:lumMod val="75000"/>
                  </a:schemeClr>
                </a:solidFill>
                <a:latin typeface="Montserrat Black" pitchFamily="2" charset="0"/>
                <a:ea typeface="+mn-ea"/>
                <a:cs typeface="+mn-cs"/>
              </a:rPr>
            </a:br>
            <a:r>
              <a:rPr lang="en-US" sz="4000" b="1" dirty="0">
                <a:solidFill>
                  <a:schemeClr val="tx1">
                    <a:lumMod val="75000"/>
                  </a:schemeClr>
                </a:solidFill>
                <a:latin typeface="Montserrat Black" pitchFamily="2" charset="0"/>
                <a:ea typeface="+mn-ea"/>
                <a:cs typeface="+mn-cs"/>
              </a:rPr>
              <a:t>Role Play </a:t>
            </a:r>
            <a:endParaRPr sz="4000" b="1" dirty="0">
              <a:solidFill>
                <a:schemeClr val="tx1">
                  <a:lumMod val="75000"/>
                </a:schemeClr>
              </a:solidFill>
              <a:latin typeface="Montserrat Black" pitchFamily="2" charset="0"/>
              <a:ea typeface="+mn-ea"/>
              <a:cs typeface="+mn-cs"/>
            </a:endParaRPr>
          </a:p>
        </p:txBody>
      </p:sp>
      <p:sp>
        <p:nvSpPr>
          <p:cNvPr id="533" name="Google Shape;533;p42"/>
          <p:cNvSpPr txBox="1">
            <a:spLocks noGrp="1"/>
          </p:cNvSpPr>
          <p:nvPr>
            <p:ph type="body" idx="1"/>
          </p:nvPr>
        </p:nvSpPr>
        <p:spPr>
          <a:xfrm>
            <a:off x="5719472" y="3039216"/>
            <a:ext cx="5190995" cy="205744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36EA8"/>
              </a:buClr>
              <a:buSzPts val="2800"/>
              <a:buChar char="•"/>
            </a:pPr>
            <a:r>
              <a:rPr lang="en-US" sz="3600" dirty="0">
                <a:solidFill>
                  <a:srgbClr val="336EA8"/>
                </a:solidFill>
              </a:rPr>
              <a:t>Sample role play with a customer style</a:t>
            </a:r>
            <a:endParaRPr sz="3600" dirty="0"/>
          </a:p>
        </p:txBody>
      </p:sp>
      <p:sp>
        <p:nvSpPr>
          <p:cNvPr id="534" name="Google Shape;53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535" name="Google Shape;535;p42"/>
          <p:cNvPicPr preferRelativeResize="0"/>
          <p:nvPr/>
        </p:nvPicPr>
        <p:blipFill rotWithShape="1">
          <a:blip r:embed="rId3">
            <a:alphaModFix/>
          </a:blip>
          <a:srcRect/>
          <a:stretch/>
        </p:blipFill>
        <p:spPr>
          <a:xfrm>
            <a:off x="435660" y="2181404"/>
            <a:ext cx="4520274" cy="291525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Creating Customer Delight</a:t>
            </a:r>
            <a:endParaRPr sz="3200" b="1" dirty="0">
              <a:solidFill>
                <a:schemeClr val="tx1">
                  <a:lumMod val="75000"/>
                </a:schemeClr>
              </a:solidFill>
              <a:latin typeface="Montserrat Black" pitchFamily="2" charset="0"/>
              <a:ea typeface="+mn-ea"/>
              <a:cs typeface="+mn-cs"/>
            </a:endParaRPr>
          </a:p>
        </p:txBody>
      </p:sp>
      <p:pic>
        <p:nvPicPr>
          <p:cNvPr id="302" name="Google Shape;302;p37"/>
          <p:cNvPicPr preferRelativeResize="0"/>
          <p:nvPr/>
        </p:nvPicPr>
        <p:blipFill rotWithShape="1">
          <a:blip r:embed="rId3">
            <a:alphaModFix/>
          </a:blip>
          <a:srcRect/>
          <a:stretch/>
        </p:blipFill>
        <p:spPr>
          <a:xfrm>
            <a:off x="3466432" y="1541266"/>
            <a:ext cx="5259137" cy="5259137"/>
          </a:xfrm>
          <a:prstGeom prst="rect">
            <a:avLst/>
          </a:prstGeom>
          <a:noFill/>
          <a:ln>
            <a:noFill/>
          </a:ln>
        </p:spPr>
      </p:pic>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3"/>
          <p:cNvSpPr txBox="1">
            <a:spLocks noGrp="1"/>
          </p:cNvSpPr>
          <p:nvPr>
            <p:ph type="title"/>
          </p:nvPr>
        </p:nvSpPr>
        <p:spPr>
          <a:xfrm>
            <a:off x="1017740" y="1032404"/>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AAF82"/>
              </a:buClr>
              <a:buSzPts val="4400"/>
              <a:buFont typeface="Calibri"/>
              <a:buNone/>
            </a:pPr>
            <a:r>
              <a:rPr lang="en-US" sz="3200" b="1" dirty="0">
                <a:solidFill>
                  <a:schemeClr val="tx1">
                    <a:lumMod val="75000"/>
                  </a:schemeClr>
                </a:solidFill>
                <a:latin typeface="Montserrat Black" pitchFamily="2" charset="0"/>
                <a:ea typeface="+mn-ea"/>
                <a:cs typeface="+mn-cs"/>
              </a:rPr>
              <a:t>Achieving Customer Delight</a:t>
            </a:r>
            <a:br>
              <a:rPr lang="en-US" b="1" dirty="0">
                <a:solidFill>
                  <a:srgbClr val="2AAF82"/>
                </a:solidFill>
              </a:rPr>
            </a:br>
            <a:r>
              <a:rPr lang="en-US" sz="2800" b="1" i="1" dirty="0">
                <a:solidFill>
                  <a:srgbClr val="2AAF82"/>
                </a:solidFill>
              </a:rPr>
              <a:t>What do customers want? </a:t>
            </a:r>
            <a:endParaRPr b="1" i="1" dirty="0">
              <a:solidFill>
                <a:srgbClr val="2AAF82"/>
              </a:solidFill>
            </a:endParaRPr>
          </a:p>
        </p:txBody>
      </p:sp>
      <p:sp>
        <p:nvSpPr>
          <p:cNvPr id="542" name="Google Shape;54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sp>
        <p:nvSpPr>
          <p:cNvPr id="543" name="Google Shape;543;p43"/>
          <p:cNvSpPr txBox="1"/>
          <p:nvPr/>
        </p:nvSpPr>
        <p:spPr>
          <a:xfrm>
            <a:off x="6275540" y="2357967"/>
            <a:ext cx="5027261"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rgbClr val="336EA8"/>
              </a:solidFill>
              <a:latin typeface="Calibri"/>
              <a:ea typeface="Calibri"/>
              <a:cs typeface="Calibri"/>
              <a:sym typeface="Calibri"/>
            </a:endParaRPr>
          </a:p>
          <a:p>
            <a:pPr marL="342900" marR="0" lvl="0" indent="-342900" algn="l" rtl="0">
              <a:spcBef>
                <a:spcPts val="0"/>
              </a:spcBef>
              <a:spcAft>
                <a:spcPts val="0"/>
              </a:spcAft>
              <a:buClr>
                <a:srgbClr val="336EA8"/>
              </a:buClr>
              <a:buSzPts val="2800"/>
              <a:buFont typeface="Arial"/>
              <a:buChar char="•"/>
            </a:pPr>
            <a:r>
              <a:rPr lang="en-US" sz="2800">
                <a:solidFill>
                  <a:srgbClr val="336EA8"/>
                </a:solidFill>
                <a:latin typeface="Calibri"/>
                <a:ea typeface="Calibri"/>
                <a:cs typeface="Calibri"/>
                <a:sym typeface="Calibri"/>
              </a:rPr>
              <a:t>They want to be </a:t>
            </a:r>
            <a:r>
              <a:rPr lang="en-US" sz="2800" b="1">
                <a:solidFill>
                  <a:srgbClr val="336EA8"/>
                </a:solidFill>
                <a:latin typeface="Calibri"/>
                <a:ea typeface="Calibri"/>
                <a:cs typeface="Calibri"/>
                <a:sym typeface="Calibri"/>
              </a:rPr>
              <a:t>understood.</a:t>
            </a:r>
            <a:endParaRPr/>
          </a:p>
          <a:p>
            <a:pPr marL="342900" marR="0" lvl="0" indent="-165100" algn="l" rtl="0">
              <a:spcBef>
                <a:spcPts val="0"/>
              </a:spcBef>
              <a:spcAft>
                <a:spcPts val="0"/>
              </a:spcAft>
              <a:buClr>
                <a:schemeClr val="dk1"/>
              </a:buClr>
              <a:buSzPts val="2800"/>
              <a:buFont typeface="Arial"/>
              <a:buNone/>
            </a:pPr>
            <a:endParaRPr sz="2800">
              <a:solidFill>
                <a:srgbClr val="336EA8"/>
              </a:solidFill>
              <a:latin typeface="Calibri"/>
              <a:ea typeface="Calibri"/>
              <a:cs typeface="Calibri"/>
              <a:sym typeface="Calibri"/>
            </a:endParaRPr>
          </a:p>
          <a:p>
            <a:pPr marL="342900" marR="0" lvl="0" indent="-342900" algn="l" rtl="0">
              <a:spcBef>
                <a:spcPts val="0"/>
              </a:spcBef>
              <a:spcAft>
                <a:spcPts val="0"/>
              </a:spcAft>
              <a:buClr>
                <a:srgbClr val="336EA8"/>
              </a:buClr>
              <a:buSzPts val="2800"/>
              <a:buFont typeface="Arial"/>
              <a:buChar char="•"/>
            </a:pPr>
            <a:r>
              <a:rPr lang="en-US" sz="2800">
                <a:solidFill>
                  <a:srgbClr val="336EA8"/>
                </a:solidFill>
                <a:latin typeface="Calibri"/>
                <a:ea typeface="Calibri"/>
                <a:cs typeface="Calibri"/>
                <a:sym typeface="Calibri"/>
              </a:rPr>
              <a:t>They want to </a:t>
            </a:r>
            <a:r>
              <a:rPr lang="en-US" sz="2800" b="1">
                <a:solidFill>
                  <a:srgbClr val="336EA8"/>
                </a:solidFill>
                <a:latin typeface="Calibri"/>
                <a:ea typeface="Calibri"/>
                <a:cs typeface="Calibri"/>
                <a:sym typeface="Calibri"/>
              </a:rPr>
              <a:t>feel welcome.</a:t>
            </a:r>
            <a:endParaRPr/>
          </a:p>
          <a:p>
            <a:pPr marL="342900" marR="0" lvl="0" indent="-165100" algn="l" rtl="0">
              <a:spcBef>
                <a:spcPts val="0"/>
              </a:spcBef>
              <a:spcAft>
                <a:spcPts val="0"/>
              </a:spcAft>
              <a:buClr>
                <a:schemeClr val="dk1"/>
              </a:buClr>
              <a:buSzPts val="2800"/>
              <a:buFont typeface="Arial"/>
              <a:buNone/>
            </a:pPr>
            <a:endParaRPr sz="2800">
              <a:solidFill>
                <a:srgbClr val="336EA8"/>
              </a:solidFill>
              <a:latin typeface="Calibri"/>
              <a:ea typeface="Calibri"/>
              <a:cs typeface="Calibri"/>
              <a:sym typeface="Calibri"/>
            </a:endParaRPr>
          </a:p>
          <a:p>
            <a:pPr marL="342900" marR="0" lvl="0" indent="-342900" algn="l" rtl="0">
              <a:spcBef>
                <a:spcPts val="0"/>
              </a:spcBef>
              <a:spcAft>
                <a:spcPts val="0"/>
              </a:spcAft>
              <a:buClr>
                <a:srgbClr val="336EA8"/>
              </a:buClr>
              <a:buSzPts val="2800"/>
              <a:buFont typeface="Arial"/>
              <a:buChar char="•"/>
            </a:pPr>
            <a:r>
              <a:rPr lang="en-US" sz="2800">
                <a:solidFill>
                  <a:srgbClr val="336EA8"/>
                </a:solidFill>
                <a:latin typeface="Calibri"/>
                <a:ea typeface="Calibri"/>
                <a:cs typeface="Calibri"/>
                <a:sym typeface="Calibri"/>
              </a:rPr>
              <a:t>They want to </a:t>
            </a:r>
            <a:r>
              <a:rPr lang="en-US" sz="2800" b="1">
                <a:solidFill>
                  <a:srgbClr val="336EA8"/>
                </a:solidFill>
                <a:latin typeface="Calibri"/>
                <a:ea typeface="Calibri"/>
                <a:cs typeface="Calibri"/>
                <a:sym typeface="Calibri"/>
              </a:rPr>
              <a:t>feel important.</a:t>
            </a:r>
            <a:endParaRPr/>
          </a:p>
          <a:p>
            <a:pPr marL="342900" marR="0" lvl="0" indent="-165100" algn="l" rtl="0">
              <a:spcBef>
                <a:spcPts val="0"/>
              </a:spcBef>
              <a:spcAft>
                <a:spcPts val="0"/>
              </a:spcAft>
              <a:buClr>
                <a:schemeClr val="dk1"/>
              </a:buClr>
              <a:buSzPts val="2800"/>
              <a:buFont typeface="Arial"/>
              <a:buNone/>
            </a:pPr>
            <a:endParaRPr sz="2800">
              <a:solidFill>
                <a:srgbClr val="336EA8"/>
              </a:solidFill>
              <a:latin typeface="Calibri"/>
              <a:ea typeface="Calibri"/>
              <a:cs typeface="Calibri"/>
              <a:sym typeface="Calibri"/>
            </a:endParaRPr>
          </a:p>
          <a:p>
            <a:pPr marL="342900" marR="0" lvl="0" indent="-342900" algn="l" rtl="0">
              <a:spcBef>
                <a:spcPts val="0"/>
              </a:spcBef>
              <a:spcAft>
                <a:spcPts val="0"/>
              </a:spcAft>
              <a:buClr>
                <a:srgbClr val="336EA8"/>
              </a:buClr>
              <a:buSzPts val="2800"/>
              <a:buFont typeface="Arial"/>
              <a:buChar char="•"/>
            </a:pPr>
            <a:r>
              <a:rPr lang="en-US" sz="2800">
                <a:solidFill>
                  <a:srgbClr val="336EA8"/>
                </a:solidFill>
                <a:latin typeface="Calibri"/>
                <a:ea typeface="Calibri"/>
                <a:cs typeface="Calibri"/>
                <a:sym typeface="Calibri"/>
              </a:rPr>
              <a:t>They want to </a:t>
            </a:r>
            <a:r>
              <a:rPr lang="en-US" sz="2800" b="1">
                <a:solidFill>
                  <a:srgbClr val="336EA8"/>
                </a:solidFill>
                <a:latin typeface="Calibri"/>
                <a:ea typeface="Calibri"/>
                <a:cs typeface="Calibri"/>
                <a:sym typeface="Calibri"/>
              </a:rPr>
              <a:t>feel comfortable.</a:t>
            </a:r>
            <a:endParaRPr sz="2800" b="1">
              <a:solidFill>
                <a:srgbClr val="336EA8"/>
              </a:solidFill>
              <a:latin typeface="Calibri"/>
              <a:ea typeface="Calibri"/>
              <a:cs typeface="Calibri"/>
              <a:sym typeface="Calibri"/>
            </a:endParaRPr>
          </a:p>
        </p:txBody>
      </p:sp>
      <p:pic>
        <p:nvPicPr>
          <p:cNvPr id="544" name="Google Shape;544;p43"/>
          <p:cNvPicPr preferRelativeResize="0"/>
          <p:nvPr/>
        </p:nvPicPr>
        <p:blipFill rotWithShape="1">
          <a:blip r:embed="rId3">
            <a:alphaModFix/>
          </a:blip>
          <a:srcRect/>
          <a:stretch/>
        </p:blipFill>
        <p:spPr>
          <a:xfrm>
            <a:off x="326410" y="2873310"/>
            <a:ext cx="5109700" cy="25087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animEffect transition="in" filter="fade">
                                      <p:cBhvr>
                                        <p:cTn id="7"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960000" y="777665"/>
            <a:ext cx="10272000" cy="763600"/>
          </a:xfrm>
          <a:prstGeom prst="rect">
            <a:avLst/>
          </a:prstGeom>
          <a:noFill/>
          <a:ln>
            <a:noFill/>
          </a:ln>
        </p:spPr>
        <p:txBody>
          <a:bodyPr spcFirstLastPara="1" wrap="square" lIns="121900" tIns="60933" rIns="121900" bIns="60933" anchor="ctr" anchorCtr="0">
            <a:noAutofit/>
          </a:bodyPr>
          <a:lstStyle/>
          <a:p>
            <a:pPr algn="ctr">
              <a:lnSpc>
                <a:spcPct val="100000"/>
              </a:lnSpc>
              <a:spcBef>
                <a:spcPts val="0"/>
              </a:spcBef>
            </a:pPr>
            <a:r>
              <a:rPr lang="en-US" sz="3200" b="1" dirty="0">
                <a:solidFill>
                  <a:schemeClr val="tx1">
                    <a:lumMod val="75000"/>
                  </a:schemeClr>
                </a:solidFill>
                <a:latin typeface="Montserrat Black" pitchFamily="2" charset="0"/>
                <a:ea typeface="+mn-ea"/>
                <a:cs typeface="+mn-cs"/>
                <a:sym typeface="Calibri"/>
              </a:rPr>
              <a:t>Creating Customer Delight</a:t>
            </a:r>
            <a:endParaRPr sz="3200" b="1" dirty="0">
              <a:solidFill>
                <a:schemeClr val="tx1">
                  <a:lumMod val="75000"/>
                </a:schemeClr>
              </a:solidFill>
              <a:latin typeface="Montserrat Black" pitchFamily="2" charset="0"/>
              <a:ea typeface="+mn-ea"/>
              <a:cs typeface="+mn-cs"/>
            </a:endParaRPr>
          </a:p>
        </p:txBody>
      </p:sp>
      <p:sp>
        <p:nvSpPr>
          <p:cNvPr id="308" name="Google Shape;308;p38"/>
          <p:cNvSpPr/>
          <p:nvPr/>
        </p:nvSpPr>
        <p:spPr>
          <a:xfrm>
            <a:off x="1705067" y="2229294"/>
            <a:ext cx="4203324" cy="970479"/>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400" dirty="0">
                <a:solidFill>
                  <a:schemeClr val="dk1"/>
                </a:solidFill>
                <a:latin typeface="Calibri"/>
                <a:ea typeface="Calibri"/>
                <a:cs typeface="Calibri"/>
                <a:sym typeface="Calibri"/>
              </a:rPr>
              <a:t>Maintain Thorough Records</a:t>
            </a:r>
            <a:endParaRPr sz="2400" dirty="0"/>
          </a:p>
        </p:txBody>
      </p:sp>
      <p:sp>
        <p:nvSpPr>
          <p:cNvPr id="309" name="Google Shape;309;p38"/>
          <p:cNvSpPr/>
          <p:nvPr/>
        </p:nvSpPr>
        <p:spPr>
          <a:xfrm>
            <a:off x="6617077" y="2229294"/>
            <a:ext cx="4203324" cy="970479"/>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Emphasize Open Communication</a:t>
            </a:r>
            <a:endParaRPr sz="2400"/>
          </a:p>
        </p:txBody>
      </p:sp>
      <p:sp>
        <p:nvSpPr>
          <p:cNvPr id="310" name="Google Shape;310;p38"/>
          <p:cNvSpPr/>
          <p:nvPr/>
        </p:nvSpPr>
        <p:spPr>
          <a:xfrm>
            <a:off x="1705067" y="3593375"/>
            <a:ext cx="4203324" cy="970479"/>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Build Trust Through Transparency</a:t>
            </a:r>
            <a:endParaRPr sz="2400"/>
          </a:p>
        </p:txBody>
      </p:sp>
      <p:sp>
        <p:nvSpPr>
          <p:cNvPr id="311" name="Google Shape;311;p38"/>
          <p:cNvSpPr/>
          <p:nvPr/>
        </p:nvSpPr>
        <p:spPr>
          <a:xfrm>
            <a:off x="6617077" y="3593375"/>
            <a:ext cx="4203324" cy="970479"/>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Manage Clients Closely and Honestly</a:t>
            </a:r>
            <a:endParaRPr sz="2400"/>
          </a:p>
        </p:txBody>
      </p:sp>
      <p:sp>
        <p:nvSpPr>
          <p:cNvPr id="312" name="Google Shape;312;p38"/>
          <p:cNvSpPr/>
          <p:nvPr/>
        </p:nvSpPr>
        <p:spPr>
          <a:xfrm>
            <a:off x="1705067" y="4957457"/>
            <a:ext cx="4203324" cy="970479"/>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Set Clear Expectations Early</a:t>
            </a:r>
            <a:endParaRPr sz="2400"/>
          </a:p>
        </p:txBody>
      </p:sp>
      <p:sp>
        <p:nvSpPr>
          <p:cNvPr id="313" name="Google Shape;313;p38"/>
          <p:cNvSpPr/>
          <p:nvPr/>
        </p:nvSpPr>
        <p:spPr>
          <a:xfrm>
            <a:off x="6617077" y="4957457"/>
            <a:ext cx="4203324" cy="970479"/>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Give Strong Support and Security</a:t>
            </a:r>
            <a:endParaRPr sz="240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
                                        </p:tgtEl>
                                        <p:attrNameLst>
                                          <p:attrName>style.visibility</p:attrName>
                                        </p:attrNameLst>
                                      </p:cBhvr>
                                      <p:to>
                                        <p:strVal val="visible"/>
                                      </p:to>
                                    </p:set>
                                    <p:animEffect transition="in" filter="fade">
                                      <p:cBhvr>
                                        <p:cTn id="12" dur="500"/>
                                        <p:tgtEl>
                                          <p:spTgt spid="3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Effect transition="in" filter="fade">
                                      <p:cBhvr>
                                        <p:cTn id="17" dur="500"/>
                                        <p:tgtEl>
                                          <p:spTgt spid="3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1"/>
                                        </p:tgtEl>
                                        <p:attrNameLst>
                                          <p:attrName>style.visibility</p:attrName>
                                        </p:attrNameLst>
                                      </p:cBhvr>
                                      <p:to>
                                        <p:strVal val="visible"/>
                                      </p:to>
                                    </p:set>
                                    <p:animEffect transition="in" filter="fade">
                                      <p:cBhvr>
                                        <p:cTn id="22" dur="500"/>
                                        <p:tgtEl>
                                          <p:spTgt spid="3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2"/>
                                        </p:tgtEl>
                                        <p:attrNameLst>
                                          <p:attrName>style.visibility</p:attrName>
                                        </p:attrNameLst>
                                      </p:cBhvr>
                                      <p:to>
                                        <p:strVal val="visible"/>
                                      </p:to>
                                    </p:set>
                                    <p:animEffect transition="in" filter="fade">
                                      <p:cBhvr>
                                        <p:cTn id="27" dur="500"/>
                                        <p:tgtEl>
                                          <p:spTgt spid="3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3"/>
                                        </p:tgtEl>
                                        <p:attrNameLst>
                                          <p:attrName>style.visibility</p:attrName>
                                        </p:attrNameLst>
                                      </p:cBhvr>
                                      <p:to>
                                        <p:strVal val="visible"/>
                                      </p:to>
                                    </p:set>
                                    <p:animEffect transition="in" filter="fade">
                                      <p:cBhvr>
                                        <p:cTn id="32" dur="5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7"/>
          <p:cNvSpPr txBox="1">
            <a:spLocks noGrp="1"/>
          </p:cNvSpPr>
          <p:nvPr>
            <p:ph type="subTitle" idx="1"/>
          </p:nvPr>
        </p:nvSpPr>
        <p:spPr>
          <a:xfrm>
            <a:off x="2811237" y="630184"/>
            <a:ext cx="6569600" cy="1432400"/>
          </a:xfrm>
          <a:prstGeom prst="rect">
            <a:avLst/>
          </a:prstGeom>
          <a:noFill/>
          <a:ln>
            <a:noFill/>
          </a:ln>
        </p:spPr>
        <p:txBody>
          <a:bodyPr spcFirstLastPara="1" wrap="square" lIns="121900" tIns="121900" rIns="121900" bIns="121900" anchor="ctr" anchorCtr="0">
            <a:noAutofit/>
          </a:bodyPr>
          <a:lstStyle/>
          <a:p>
            <a:pPr marL="0" indent="0" algn="ctr">
              <a:lnSpc>
                <a:spcPct val="100000"/>
              </a:lnSpc>
              <a:spcBef>
                <a:spcPts val="0"/>
              </a:spcBef>
              <a:buClr>
                <a:srgbClr val="000000"/>
              </a:buClr>
              <a:buSzPts val="4800"/>
              <a:buNone/>
            </a:pPr>
            <a:r>
              <a:rPr lang="en-US" sz="3600" b="1" dirty="0">
                <a:solidFill>
                  <a:schemeClr val="tx1">
                    <a:lumMod val="75000"/>
                  </a:schemeClr>
                </a:solidFill>
                <a:latin typeface="Montserrat Black" pitchFamily="2" charset="0"/>
                <a:sym typeface="Calibri"/>
              </a:rPr>
              <a:t>EQ Vs. IQ</a:t>
            </a:r>
            <a:endParaRPr sz="3600" b="1" dirty="0">
              <a:solidFill>
                <a:schemeClr val="tx1">
                  <a:lumMod val="75000"/>
                </a:schemeClr>
              </a:solidFill>
              <a:latin typeface="Montserrat Black" pitchFamily="2" charset="0"/>
              <a:sym typeface="Calibri"/>
            </a:endParaRPr>
          </a:p>
        </p:txBody>
      </p:sp>
      <p:graphicFrame>
        <p:nvGraphicFramePr>
          <p:cNvPr id="71" name="Google Shape;71;p7"/>
          <p:cNvGraphicFramePr/>
          <p:nvPr>
            <p:extLst>
              <p:ext uri="{D42A27DB-BD31-4B8C-83A1-F6EECF244321}">
                <p14:modId xmlns:p14="http://schemas.microsoft.com/office/powerpoint/2010/main" val="2131766657"/>
              </p:ext>
            </p:extLst>
          </p:nvPr>
        </p:nvGraphicFramePr>
        <p:xfrm>
          <a:off x="1211183" y="2062584"/>
          <a:ext cx="9769634" cy="3641533"/>
        </p:xfrm>
        <a:graphic>
          <a:graphicData uri="http://schemas.openxmlformats.org/drawingml/2006/table">
            <a:tbl>
              <a:tblPr firstRow="1" firstCol="1" bandRow="1">
                <a:noFill/>
              </a:tblPr>
              <a:tblGrid>
                <a:gridCol w="4901267">
                  <a:extLst>
                    <a:ext uri="{9D8B030D-6E8A-4147-A177-3AD203B41FA5}">
                      <a16:colId xmlns:a16="http://schemas.microsoft.com/office/drawing/2014/main" val="20000"/>
                    </a:ext>
                  </a:extLst>
                </a:gridCol>
                <a:gridCol w="4868367">
                  <a:extLst>
                    <a:ext uri="{9D8B030D-6E8A-4147-A177-3AD203B41FA5}">
                      <a16:colId xmlns:a16="http://schemas.microsoft.com/office/drawing/2014/main" val="20001"/>
                    </a:ext>
                  </a:extLst>
                </a:gridCol>
              </a:tblGrid>
              <a:tr h="566000">
                <a:tc>
                  <a:txBody>
                    <a:bodyPr/>
                    <a:lstStyle/>
                    <a:p>
                      <a:pPr marL="0" marR="0" lvl="0" indent="0" algn="ctr" rtl="0">
                        <a:lnSpc>
                          <a:spcPct val="107000"/>
                        </a:lnSpc>
                        <a:spcBef>
                          <a:spcPts val="0"/>
                        </a:spcBef>
                        <a:spcAft>
                          <a:spcPts val="0"/>
                        </a:spcAft>
                        <a:buNone/>
                      </a:pPr>
                      <a:r>
                        <a:rPr lang="en-US" sz="2400" b="1" u="none" strike="noStrike" cap="none" dirty="0">
                          <a:latin typeface="Archivo"/>
                          <a:ea typeface="Archivo"/>
                          <a:cs typeface="Archivo"/>
                          <a:sym typeface="Archivo"/>
                        </a:rPr>
                        <a:t>EQ</a:t>
                      </a:r>
                      <a:endParaRPr sz="1800" b="1" u="none" strike="noStrike" cap="none" dirty="0">
                        <a:latin typeface="Archivo"/>
                        <a:ea typeface="Archivo"/>
                        <a:cs typeface="Archivo"/>
                        <a:sym typeface="Archivo"/>
                      </a:endParaRPr>
                    </a:p>
                  </a:txBody>
                  <a:tcPr marL="91433" marR="91433" marT="0" marB="0" anchor="ctr">
                    <a:solidFill>
                      <a:schemeClr val="accent6">
                        <a:lumMod val="20000"/>
                        <a:lumOff val="80000"/>
                      </a:schemeClr>
                    </a:solidFill>
                  </a:tcPr>
                </a:tc>
                <a:tc>
                  <a:txBody>
                    <a:bodyPr/>
                    <a:lstStyle/>
                    <a:p>
                      <a:pPr marL="0" marR="0" lvl="0" indent="0" algn="ctr" rtl="0">
                        <a:lnSpc>
                          <a:spcPct val="107000"/>
                        </a:lnSpc>
                        <a:spcBef>
                          <a:spcPts val="0"/>
                        </a:spcBef>
                        <a:spcAft>
                          <a:spcPts val="0"/>
                        </a:spcAft>
                        <a:buNone/>
                      </a:pPr>
                      <a:r>
                        <a:rPr lang="en-US" sz="2400" b="1" u="none" strike="noStrike" cap="none" dirty="0">
                          <a:latin typeface="Archivo"/>
                          <a:ea typeface="Archivo"/>
                          <a:cs typeface="Archivo"/>
                          <a:sym typeface="Archivo"/>
                        </a:rPr>
                        <a:t>IQ</a:t>
                      </a:r>
                      <a:endParaRPr sz="1800" b="1" u="none" strike="noStrike" cap="none" dirty="0">
                        <a:latin typeface="Archivo"/>
                        <a:ea typeface="Archivo"/>
                        <a:cs typeface="Archivo"/>
                        <a:sym typeface="Archivo"/>
                      </a:endParaRPr>
                    </a:p>
                  </a:txBody>
                  <a:tcPr marL="91433" marR="91433" marT="0" marB="0" anchor="ctr">
                    <a:solidFill>
                      <a:schemeClr val="accent6">
                        <a:lumMod val="20000"/>
                        <a:lumOff val="80000"/>
                      </a:schemeClr>
                    </a:solidFill>
                  </a:tcPr>
                </a:tc>
                <a:extLst>
                  <a:ext uri="{0D108BD9-81ED-4DB2-BD59-A6C34878D82A}">
                    <a16:rowId xmlns:a16="http://schemas.microsoft.com/office/drawing/2014/main" val="10000"/>
                  </a:ext>
                </a:extLst>
              </a:tr>
              <a:tr h="511233">
                <a:tc>
                  <a:txBody>
                    <a:bodyPr/>
                    <a:lstStyle/>
                    <a:p>
                      <a:pPr marL="0" marR="0" lvl="0" indent="0" algn="ctr" rtl="0">
                        <a:lnSpc>
                          <a:spcPct val="107000"/>
                        </a:lnSpc>
                        <a:spcBef>
                          <a:spcPts val="0"/>
                        </a:spcBef>
                        <a:spcAft>
                          <a:spcPts val="0"/>
                        </a:spcAft>
                        <a:buNone/>
                      </a:pPr>
                      <a:r>
                        <a:rPr lang="en-US" sz="2100" u="none" strike="noStrike" cap="none" dirty="0">
                          <a:latin typeface="Archivo Light"/>
                          <a:ea typeface="Archivo Light"/>
                          <a:cs typeface="Archivo Light"/>
                          <a:sym typeface="Archivo Light"/>
                        </a:rPr>
                        <a:t>Emotional quotient</a:t>
                      </a:r>
                      <a:endParaRPr sz="1600" u="none" strike="noStrike" cap="none" dirty="0">
                        <a:latin typeface="Archivo Light"/>
                        <a:ea typeface="Archivo Light"/>
                        <a:cs typeface="Archivo Light"/>
                        <a:sym typeface="Archivo Light"/>
                      </a:endParaRPr>
                    </a:p>
                  </a:txBody>
                  <a:tcPr marL="91433" marR="91433" marT="0" marB="0" anchor="ctr"/>
                </a:tc>
                <a:tc>
                  <a:txBody>
                    <a:bodyPr/>
                    <a:lstStyle/>
                    <a:p>
                      <a:pPr marL="0" marR="0" lvl="0" indent="0" algn="ctr" rtl="0">
                        <a:lnSpc>
                          <a:spcPct val="107000"/>
                        </a:lnSpc>
                        <a:spcBef>
                          <a:spcPts val="0"/>
                        </a:spcBef>
                        <a:spcAft>
                          <a:spcPts val="0"/>
                        </a:spcAft>
                        <a:buNone/>
                      </a:pPr>
                      <a:r>
                        <a:rPr lang="en-US" sz="2100" u="none" strike="noStrike" cap="none">
                          <a:latin typeface="Archivo Light"/>
                          <a:ea typeface="Archivo Light"/>
                          <a:cs typeface="Archivo Light"/>
                          <a:sym typeface="Archivo Light"/>
                        </a:rPr>
                        <a:t>Intelligence quotient</a:t>
                      </a:r>
                      <a:endParaRPr sz="1600" u="none" strike="noStrike" cap="none">
                        <a:latin typeface="Archivo Light"/>
                        <a:ea typeface="Archivo Light"/>
                        <a:cs typeface="Archivo Light"/>
                        <a:sym typeface="Archivo Light"/>
                      </a:endParaRPr>
                    </a:p>
                  </a:txBody>
                  <a:tcPr marL="91433" marR="91433" marT="0" marB="0" anchor="ctr"/>
                </a:tc>
                <a:extLst>
                  <a:ext uri="{0D108BD9-81ED-4DB2-BD59-A6C34878D82A}">
                    <a16:rowId xmlns:a16="http://schemas.microsoft.com/office/drawing/2014/main" val="10001"/>
                  </a:ext>
                </a:extLst>
              </a:tr>
              <a:tr h="562967">
                <a:tc>
                  <a:txBody>
                    <a:bodyPr/>
                    <a:lstStyle/>
                    <a:p>
                      <a:pPr marL="0" marR="0" lvl="0" indent="0" algn="ctr" rtl="0">
                        <a:lnSpc>
                          <a:spcPct val="107000"/>
                        </a:lnSpc>
                        <a:spcBef>
                          <a:spcPts val="0"/>
                        </a:spcBef>
                        <a:spcAft>
                          <a:spcPts val="0"/>
                        </a:spcAft>
                        <a:buNone/>
                      </a:pPr>
                      <a:r>
                        <a:rPr lang="en-US" sz="2100" u="none" strike="noStrike" cap="none">
                          <a:latin typeface="Archivo Light"/>
                          <a:ea typeface="Archivo Light"/>
                          <a:cs typeface="Archivo Light"/>
                          <a:sym typeface="Archivo Light"/>
                        </a:rPr>
                        <a:t>Measure of emotional competency</a:t>
                      </a:r>
                      <a:endParaRPr sz="1600" u="none" strike="noStrike" cap="none">
                        <a:latin typeface="Archivo Light"/>
                        <a:ea typeface="Archivo Light"/>
                        <a:cs typeface="Archivo Light"/>
                        <a:sym typeface="Archivo Light"/>
                      </a:endParaRPr>
                    </a:p>
                  </a:txBody>
                  <a:tcPr marL="91433" marR="91433" marT="0" marB="0" anchor="ctr"/>
                </a:tc>
                <a:tc>
                  <a:txBody>
                    <a:bodyPr/>
                    <a:lstStyle/>
                    <a:p>
                      <a:pPr marL="0" marR="0" lvl="0" indent="0" algn="ctr" rtl="0">
                        <a:lnSpc>
                          <a:spcPct val="107000"/>
                        </a:lnSpc>
                        <a:spcBef>
                          <a:spcPts val="0"/>
                        </a:spcBef>
                        <a:spcAft>
                          <a:spcPts val="0"/>
                        </a:spcAft>
                        <a:buNone/>
                      </a:pPr>
                      <a:r>
                        <a:rPr lang="en-US" sz="2100" u="none" strike="noStrike" cap="none" dirty="0">
                          <a:latin typeface="Archivo Light"/>
                          <a:ea typeface="Archivo Light"/>
                          <a:cs typeface="Archivo Light"/>
                          <a:sym typeface="Archivo Light"/>
                        </a:rPr>
                        <a:t>Measure of cognitive abilities</a:t>
                      </a:r>
                      <a:endParaRPr sz="1600" u="none" strike="noStrike" cap="none" dirty="0">
                        <a:latin typeface="Archivo Light"/>
                        <a:ea typeface="Archivo Light"/>
                        <a:cs typeface="Archivo Light"/>
                        <a:sym typeface="Archivo Light"/>
                      </a:endParaRPr>
                    </a:p>
                  </a:txBody>
                  <a:tcPr marL="91433" marR="91433" marT="0" marB="0" anchor="ctr"/>
                </a:tc>
                <a:extLst>
                  <a:ext uri="{0D108BD9-81ED-4DB2-BD59-A6C34878D82A}">
                    <a16:rowId xmlns:a16="http://schemas.microsoft.com/office/drawing/2014/main" val="10002"/>
                  </a:ext>
                </a:extLst>
              </a:tr>
              <a:tr h="858133">
                <a:tc>
                  <a:txBody>
                    <a:bodyPr/>
                    <a:lstStyle/>
                    <a:p>
                      <a:pPr marL="0" marR="0" lvl="0" indent="0" algn="ctr" rtl="0">
                        <a:lnSpc>
                          <a:spcPct val="107000"/>
                        </a:lnSpc>
                        <a:spcBef>
                          <a:spcPts val="0"/>
                        </a:spcBef>
                        <a:spcAft>
                          <a:spcPts val="0"/>
                        </a:spcAft>
                        <a:buNone/>
                      </a:pPr>
                      <a:r>
                        <a:rPr lang="en-US" sz="2100" u="none" strike="noStrike" cap="none">
                          <a:latin typeface="Archivo Light"/>
                          <a:ea typeface="Archivo Light"/>
                          <a:cs typeface="Archivo Light"/>
                          <a:sym typeface="Archivo Light"/>
                        </a:rPr>
                        <a:t>Involves identifying, controlling, and using emotions</a:t>
                      </a:r>
                      <a:endParaRPr sz="1600" u="none" strike="noStrike" cap="none">
                        <a:latin typeface="Archivo Light"/>
                        <a:ea typeface="Archivo Light"/>
                        <a:cs typeface="Archivo Light"/>
                        <a:sym typeface="Archivo Light"/>
                      </a:endParaRPr>
                    </a:p>
                  </a:txBody>
                  <a:tcPr marL="91433" marR="91433" marT="0" marB="0" anchor="ctr"/>
                </a:tc>
                <a:tc>
                  <a:txBody>
                    <a:bodyPr/>
                    <a:lstStyle/>
                    <a:p>
                      <a:pPr marL="0" marR="0" lvl="0" indent="0" algn="ctr" rtl="0">
                        <a:lnSpc>
                          <a:spcPct val="107000"/>
                        </a:lnSpc>
                        <a:spcBef>
                          <a:spcPts val="0"/>
                        </a:spcBef>
                        <a:spcAft>
                          <a:spcPts val="0"/>
                        </a:spcAft>
                        <a:buNone/>
                      </a:pPr>
                      <a:r>
                        <a:rPr lang="en-US" sz="2100" u="none" strike="noStrike" cap="none">
                          <a:latin typeface="Archivo Light"/>
                          <a:ea typeface="Archivo Light"/>
                          <a:cs typeface="Archivo Light"/>
                          <a:sym typeface="Archivo Light"/>
                        </a:rPr>
                        <a:t>Involves processing, knowledge, memory, and reasoning</a:t>
                      </a:r>
                      <a:endParaRPr sz="1600" u="none" strike="noStrike" cap="none">
                        <a:latin typeface="Archivo Light"/>
                        <a:ea typeface="Archivo Light"/>
                        <a:cs typeface="Archivo Light"/>
                        <a:sym typeface="Archivo Light"/>
                      </a:endParaRPr>
                    </a:p>
                  </a:txBody>
                  <a:tcPr marL="91433" marR="91433" marT="0" marB="0" anchor="ctr"/>
                </a:tc>
                <a:extLst>
                  <a:ext uri="{0D108BD9-81ED-4DB2-BD59-A6C34878D82A}">
                    <a16:rowId xmlns:a16="http://schemas.microsoft.com/office/drawing/2014/main" val="10003"/>
                  </a:ext>
                </a:extLst>
              </a:tr>
              <a:tr h="1143200">
                <a:tc>
                  <a:txBody>
                    <a:bodyPr/>
                    <a:lstStyle/>
                    <a:p>
                      <a:pPr marL="0" marR="0" lvl="0" indent="0" algn="ctr" rtl="0">
                        <a:lnSpc>
                          <a:spcPct val="107000"/>
                        </a:lnSpc>
                        <a:spcBef>
                          <a:spcPts val="0"/>
                        </a:spcBef>
                        <a:spcAft>
                          <a:spcPts val="0"/>
                        </a:spcAft>
                        <a:buNone/>
                      </a:pPr>
                      <a:r>
                        <a:rPr lang="en-US" sz="2100" u="none" strike="noStrike" cap="none">
                          <a:latin typeface="Archivo Light"/>
                          <a:ea typeface="Archivo Light"/>
                          <a:cs typeface="Archivo Light"/>
                          <a:sym typeface="Archivo Light"/>
                        </a:rPr>
                        <a:t>Affects motivation, empathy, relationships, self-awareness, and self-control</a:t>
                      </a:r>
                      <a:endParaRPr sz="1600" u="none" strike="noStrike" cap="none">
                        <a:latin typeface="Archivo Light"/>
                        <a:ea typeface="Archivo Light"/>
                        <a:cs typeface="Archivo Light"/>
                        <a:sym typeface="Archivo Light"/>
                      </a:endParaRPr>
                    </a:p>
                  </a:txBody>
                  <a:tcPr marL="91433" marR="91433" marT="0" marB="0" anchor="ctr"/>
                </a:tc>
                <a:tc>
                  <a:txBody>
                    <a:bodyPr/>
                    <a:lstStyle/>
                    <a:p>
                      <a:pPr marL="0" marR="0" lvl="0" indent="0" algn="ctr" rtl="0">
                        <a:lnSpc>
                          <a:spcPct val="107000"/>
                        </a:lnSpc>
                        <a:spcBef>
                          <a:spcPts val="0"/>
                        </a:spcBef>
                        <a:spcAft>
                          <a:spcPts val="0"/>
                        </a:spcAft>
                        <a:buNone/>
                      </a:pPr>
                      <a:r>
                        <a:rPr lang="en-US" sz="2100" u="none" strike="noStrike" cap="none" dirty="0">
                          <a:latin typeface="Archivo Light"/>
                          <a:ea typeface="Archivo Light"/>
                          <a:cs typeface="Archivo Light"/>
                          <a:sym typeface="Archivo Light"/>
                        </a:rPr>
                        <a:t>Affects academics, expertise, critical thinking, and logic</a:t>
                      </a:r>
                      <a:endParaRPr sz="1600" u="none" strike="noStrike" cap="none" dirty="0">
                        <a:latin typeface="Archivo Light"/>
                        <a:ea typeface="Archivo Light"/>
                        <a:cs typeface="Archivo Light"/>
                        <a:sym typeface="Archivo Light"/>
                      </a:endParaRPr>
                    </a:p>
                  </a:txBody>
                  <a:tcPr marL="91433" marR="91433" marT="0" marB="0" anchor="ct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3" name="TextBox 2">
            <a:extLst>
              <a:ext uri="{FF2B5EF4-FFF2-40B4-BE49-F238E27FC236}">
                <a16:creationId xmlns:a16="http://schemas.microsoft.com/office/drawing/2014/main" id="{9E74F3BE-FE04-5770-F570-68EB9EA8A862}"/>
              </a:ext>
            </a:extLst>
          </p:cNvPr>
          <p:cNvSpPr txBox="1"/>
          <p:nvPr/>
        </p:nvSpPr>
        <p:spPr>
          <a:xfrm>
            <a:off x="773187" y="1997839"/>
            <a:ext cx="10645626" cy="2862322"/>
          </a:xfrm>
          <a:prstGeom prst="rect">
            <a:avLst/>
          </a:prstGeom>
          <a:noFill/>
        </p:spPr>
        <p:txBody>
          <a:bodyPr wrap="square" rtlCol="0">
            <a:spAutoFit/>
          </a:bodyPr>
          <a:lstStyle/>
          <a:p>
            <a:pPr algn="ctr"/>
            <a:r>
              <a:rPr lang="en-GB" sz="3600" b="1" dirty="0">
                <a:solidFill>
                  <a:schemeClr val="tx1">
                    <a:lumMod val="75000"/>
                  </a:schemeClr>
                </a:solidFill>
                <a:latin typeface="MingLiU-ExtB" panose="02020500000000000000" pitchFamily="18" charset="-120"/>
                <a:ea typeface="MingLiU-ExtB" panose="02020500000000000000" pitchFamily="18" charset="-120"/>
              </a:rPr>
              <a:t>CEOs are hired for their intellect and business expertise – and fired for a lack of Emotional Intelligence </a:t>
            </a:r>
          </a:p>
          <a:p>
            <a:endParaRPr lang="en-GB" sz="3600" b="1" dirty="0">
              <a:solidFill>
                <a:schemeClr val="tx1">
                  <a:lumMod val="75000"/>
                </a:schemeClr>
              </a:solidFill>
              <a:latin typeface="MingLiU-ExtB" panose="02020500000000000000" pitchFamily="18" charset="-120"/>
              <a:ea typeface="MingLiU-ExtB" panose="02020500000000000000" pitchFamily="18" charset="-120"/>
            </a:endParaRPr>
          </a:p>
          <a:p>
            <a:pPr algn="ctr"/>
            <a:r>
              <a:rPr lang="en-GB" sz="3600" b="1" dirty="0">
                <a:solidFill>
                  <a:schemeClr val="tx1">
                    <a:lumMod val="75000"/>
                  </a:schemeClr>
                </a:solidFill>
                <a:latin typeface="MingLiU-ExtB" panose="02020500000000000000" pitchFamily="18" charset="-120"/>
                <a:ea typeface="MingLiU-ExtB" panose="02020500000000000000" pitchFamily="18" charset="-120"/>
              </a:rPr>
              <a:t>Daniel Goleman</a:t>
            </a:r>
          </a:p>
        </p:txBody>
      </p:sp>
      <p:sp>
        <p:nvSpPr>
          <p:cNvPr id="2" name="TextBox 1">
            <a:extLst>
              <a:ext uri="{FF2B5EF4-FFF2-40B4-BE49-F238E27FC236}">
                <a16:creationId xmlns:a16="http://schemas.microsoft.com/office/drawing/2014/main" id="{8916A88F-31E7-6D03-BDC5-6551AEDCF8D4}"/>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34</a:t>
            </a:r>
            <a:endParaRPr lang="en-US" b="1" dirty="0">
              <a:solidFill>
                <a:schemeClr val="bg1"/>
              </a:solidFill>
              <a:latin typeface="Montesrrat"/>
            </a:endParaRPr>
          </a:p>
        </p:txBody>
      </p:sp>
    </p:spTree>
    <p:extLst>
      <p:ext uri="{BB962C8B-B14F-4D97-AF65-F5344CB8AC3E}">
        <p14:creationId xmlns:p14="http://schemas.microsoft.com/office/powerpoint/2010/main" val="176296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6"/>
          <p:cNvSpPr txBox="1">
            <a:spLocks noGrp="1"/>
          </p:cNvSpPr>
          <p:nvPr>
            <p:ph type="title"/>
          </p:nvPr>
        </p:nvSpPr>
        <p:spPr>
          <a:xfrm>
            <a:off x="519242" y="279409"/>
            <a:ext cx="10533768" cy="99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FAB7D"/>
              </a:buClr>
              <a:buSzPts val="4400"/>
              <a:buFont typeface="Calibri"/>
              <a:buNone/>
            </a:pPr>
            <a:r>
              <a:rPr lang="en-US" sz="4000" b="1" dirty="0">
                <a:solidFill>
                  <a:schemeClr val="tx1">
                    <a:lumMod val="75000"/>
                  </a:schemeClr>
                </a:solidFill>
                <a:latin typeface="Montserrat Black" pitchFamily="2" charset="0"/>
                <a:ea typeface="+mn-ea"/>
                <a:cs typeface="+mn-cs"/>
              </a:rPr>
              <a:t>Recap </a:t>
            </a:r>
            <a:endParaRPr sz="4000" b="1" dirty="0">
              <a:solidFill>
                <a:schemeClr val="tx1">
                  <a:lumMod val="75000"/>
                </a:schemeClr>
              </a:solidFill>
              <a:latin typeface="Montserrat Black" pitchFamily="2" charset="0"/>
              <a:ea typeface="+mn-ea"/>
              <a:cs typeface="+mn-cs"/>
            </a:endParaRPr>
          </a:p>
        </p:txBody>
      </p:sp>
      <p:pic>
        <p:nvPicPr>
          <p:cNvPr id="568" name="Google Shape;568;p46"/>
          <p:cNvPicPr preferRelativeResize="0"/>
          <p:nvPr/>
        </p:nvPicPr>
        <p:blipFill rotWithShape="1">
          <a:blip r:embed="rId3">
            <a:alphaModFix/>
          </a:blip>
          <a:srcRect l="713" t="6881" r="-713" b="4821"/>
          <a:stretch/>
        </p:blipFill>
        <p:spPr>
          <a:xfrm>
            <a:off x="1334681" y="1513373"/>
            <a:ext cx="9756429" cy="456991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7"/>
          <p:cNvSpPr txBox="1">
            <a:spLocks noGrp="1"/>
          </p:cNvSpPr>
          <p:nvPr>
            <p:ph type="title"/>
          </p:nvPr>
        </p:nvSpPr>
        <p:spPr>
          <a:xfrm>
            <a:off x="238729" y="17364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AAF82"/>
              </a:buClr>
              <a:buSzPts val="4400"/>
              <a:buFont typeface="Calibri"/>
              <a:buNone/>
            </a:pPr>
            <a:r>
              <a:rPr lang="en-US" sz="3200" b="1" dirty="0">
                <a:solidFill>
                  <a:schemeClr val="tx1">
                    <a:lumMod val="75000"/>
                  </a:schemeClr>
                </a:solidFill>
                <a:latin typeface="Montserrat Black" pitchFamily="2" charset="0"/>
                <a:ea typeface="+mn-ea"/>
                <a:cs typeface="+mn-cs"/>
              </a:rPr>
              <a:t>Helpful Resources</a:t>
            </a:r>
            <a:endParaRPr sz="3200" b="1" dirty="0">
              <a:solidFill>
                <a:schemeClr val="tx1">
                  <a:lumMod val="75000"/>
                </a:schemeClr>
              </a:solidFill>
              <a:latin typeface="Montserrat Black" pitchFamily="2" charset="0"/>
              <a:ea typeface="+mn-ea"/>
              <a:cs typeface="+mn-cs"/>
            </a:endParaRPr>
          </a:p>
        </p:txBody>
      </p:sp>
      <p:sp>
        <p:nvSpPr>
          <p:cNvPr id="574" name="Google Shape;574;p47"/>
          <p:cNvSpPr txBox="1">
            <a:spLocks noGrp="1"/>
          </p:cNvSpPr>
          <p:nvPr>
            <p:ph type="body" idx="1"/>
          </p:nvPr>
        </p:nvSpPr>
        <p:spPr>
          <a:xfrm>
            <a:off x="0" y="1514241"/>
            <a:ext cx="11799727" cy="406142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336EA8"/>
              </a:buClr>
              <a:buSzPts val="2800"/>
              <a:buNone/>
            </a:pPr>
            <a:r>
              <a:rPr lang="en-US">
                <a:solidFill>
                  <a:srgbClr val="336EA8"/>
                </a:solidFill>
              </a:rPr>
              <a:t>Handling complaints using Emotional Intelligence:</a:t>
            </a:r>
            <a:endParaRPr/>
          </a:p>
          <a:p>
            <a:pPr marL="0" lvl="0" indent="0" algn="l" rtl="0">
              <a:lnSpc>
                <a:spcPct val="90000"/>
              </a:lnSpc>
              <a:spcBef>
                <a:spcPts val="1000"/>
              </a:spcBef>
              <a:spcAft>
                <a:spcPts val="0"/>
              </a:spcAft>
              <a:buClr>
                <a:schemeClr val="dk1"/>
              </a:buClr>
              <a:buSzPts val="2800"/>
              <a:buNone/>
            </a:pPr>
            <a:endParaRPr/>
          </a:p>
        </p:txBody>
      </p:sp>
      <p:sp>
        <p:nvSpPr>
          <p:cNvPr id="575" name="Google Shape;57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72</a:t>
            </a:fld>
            <a:endParaRPr/>
          </a:p>
        </p:txBody>
      </p:sp>
      <p:pic>
        <p:nvPicPr>
          <p:cNvPr id="576" name="Google Shape;576;p47"/>
          <p:cNvPicPr preferRelativeResize="0"/>
          <p:nvPr/>
        </p:nvPicPr>
        <p:blipFill rotWithShape="1">
          <a:blip r:embed="rId3">
            <a:alphaModFix/>
          </a:blip>
          <a:srcRect l="9868" t="17453" r="45066" b="16981"/>
          <a:stretch/>
        </p:blipFill>
        <p:spPr>
          <a:xfrm>
            <a:off x="3243393" y="2004166"/>
            <a:ext cx="5199150" cy="425276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8"/>
          <p:cNvSpPr txBox="1">
            <a:spLocks noGrp="1"/>
          </p:cNvSpPr>
          <p:nvPr>
            <p:ph type="title"/>
          </p:nvPr>
        </p:nvSpPr>
        <p:spPr>
          <a:xfrm>
            <a:off x="238729" y="173648"/>
            <a:ext cx="10515600" cy="1325563"/>
          </a:xfrm>
          <a:prstGeom prst="rect">
            <a:avLst/>
          </a:prstGeom>
          <a:noFill/>
          <a:ln>
            <a:noFill/>
          </a:ln>
        </p:spPr>
        <p:txBody>
          <a:bodyPr spcFirstLastPara="1" wrap="square" lIns="91425" tIns="45700" rIns="91425" bIns="45700" anchor="ctr" anchorCtr="0">
            <a:normAutofit/>
          </a:bodyPr>
          <a:lstStyle/>
          <a:p>
            <a:pPr algn="ctr">
              <a:spcBef>
                <a:spcPts val="0"/>
              </a:spcBef>
              <a:buClr>
                <a:srgbClr val="2AAF82"/>
              </a:buClr>
              <a:buSzPts val="4400"/>
            </a:pPr>
            <a:r>
              <a:rPr lang="en-US" sz="3200" b="1" dirty="0">
                <a:solidFill>
                  <a:schemeClr val="tx1">
                    <a:lumMod val="75000"/>
                  </a:schemeClr>
                </a:solidFill>
                <a:latin typeface="Montserrat Black" pitchFamily="2" charset="0"/>
                <a:ea typeface="+mn-ea"/>
                <a:cs typeface="+mn-cs"/>
              </a:rPr>
              <a:t>Helpful Resources</a:t>
            </a:r>
            <a:endParaRPr sz="3200" b="1" dirty="0">
              <a:solidFill>
                <a:schemeClr val="tx1">
                  <a:lumMod val="75000"/>
                </a:schemeClr>
              </a:solidFill>
              <a:latin typeface="Montserrat Black" pitchFamily="2" charset="0"/>
              <a:ea typeface="+mn-ea"/>
              <a:cs typeface="+mn-cs"/>
            </a:endParaRPr>
          </a:p>
        </p:txBody>
      </p:sp>
      <p:sp>
        <p:nvSpPr>
          <p:cNvPr id="582" name="Google Shape;582;p48"/>
          <p:cNvSpPr txBox="1">
            <a:spLocks noGrp="1"/>
          </p:cNvSpPr>
          <p:nvPr>
            <p:ph type="body" idx="1"/>
          </p:nvPr>
        </p:nvSpPr>
        <p:spPr>
          <a:xfrm>
            <a:off x="0" y="1514241"/>
            <a:ext cx="11799727" cy="406142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336EA8"/>
              </a:buClr>
              <a:buSzPts val="2800"/>
              <a:buNone/>
            </a:pPr>
            <a:r>
              <a:rPr lang="en-US">
                <a:solidFill>
                  <a:srgbClr val="336EA8"/>
                </a:solidFill>
              </a:rPr>
              <a:t>Handling complaints using Emotional Intelligence:</a:t>
            </a:r>
            <a:endParaRPr/>
          </a:p>
          <a:p>
            <a:pPr marL="0" lvl="0" indent="0" algn="l" rtl="0">
              <a:lnSpc>
                <a:spcPct val="90000"/>
              </a:lnSpc>
              <a:spcBef>
                <a:spcPts val="1000"/>
              </a:spcBef>
              <a:spcAft>
                <a:spcPts val="0"/>
              </a:spcAft>
              <a:buClr>
                <a:schemeClr val="dk1"/>
              </a:buClr>
              <a:buSzPts val="2800"/>
              <a:buNone/>
            </a:pPr>
            <a:endParaRPr/>
          </a:p>
        </p:txBody>
      </p:sp>
      <p:sp>
        <p:nvSpPr>
          <p:cNvPr id="583" name="Google Shape;58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pic>
        <p:nvPicPr>
          <p:cNvPr id="584" name="Google Shape;584;p48"/>
          <p:cNvPicPr preferRelativeResize="0"/>
          <p:nvPr/>
        </p:nvPicPr>
        <p:blipFill rotWithShape="1">
          <a:blip r:embed="rId3">
            <a:alphaModFix/>
          </a:blip>
          <a:srcRect l="9627" t="18321" r="45186" b="16267"/>
          <a:stretch/>
        </p:blipFill>
        <p:spPr>
          <a:xfrm>
            <a:off x="3356976" y="2332899"/>
            <a:ext cx="4684734" cy="381274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9"/>
          <p:cNvSpPr txBox="1">
            <a:spLocks noGrp="1"/>
          </p:cNvSpPr>
          <p:nvPr>
            <p:ph type="title"/>
          </p:nvPr>
        </p:nvSpPr>
        <p:spPr>
          <a:xfrm>
            <a:off x="125994" y="173648"/>
            <a:ext cx="10515600" cy="1325563"/>
          </a:xfrm>
          <a:prstGeom prst="rect">
            <a:avLst/>
          </a:prstGeom>
          <a:noFill/>
          <a:ln>
            <a:noFill/>
          </a:ln>
        </p:spPr>
        <p:txBody>
          <a:bodyPr spcFirstLastPara="1" wrap="square" lIns="91425" tIns="45700" rIns="91425" bIns="45700" anchor="ctr" anchorCtr="0">
            <a:normAutofit/>
          </a:bodyPr>
          <a:lstStyle/>
          <a:p>
            <a:pPr marL="0" lvl="0" indent="0" algn="ctr">
              <a:spcBef>
                <a:spcPts val="0"/>
              </a:spcBef>
              <a:spcAft>
                <a:spcPts val="0"/>
              </a:spcAft>
              <a:buClr>
                <a:srgbClr val="2AAF82"/>
              </a:buClr>
              <a:buSzPts val="4400"/>
            </a:pPr>
            <a:r>
              <a:rPr lang="en-US" sz="3200" b="1" dirty="0">
                <a:solidFill>
                  <a:schemeClr val="tx1">
                    <a:lumMod val="75000"/>
                  </a:schemeClr>
                </a:solidFill>
                <a:latin typeface="Montserrat Black" pitchFamily="2" charset="0"/>
                <a:ea typeface="+mn-ea"/>
                <a:cs typeface="+mn-cs"/>
              </a:rPr>
              <a:t>Helpful Resources</a:t>
            </a:r>
            <a:endParaRPr sz="3200" b="1" dirty="0">
              <a:solidFill>
                <a:schemeClr val="tx1">
                  <a:lumMod val="75000"/>
                </a:schemeClr>
              </a:solidFill>
              <a:latin typeface="Montserrat Black" pitchFamily="2" charset="0"/>
              <a:ea typeface="+mn-ea"/>
              <a:cs typeface="+mn-cs"/>
            </a:endParaRPr>
          </a:p>
        </p:txBody>
      </p:sp>
      <p:sp>
        <p:nvSpPr>
          <p:cNvPr id="590" name="Google Shape;590;p49"/>
          <p:cNvSpPr txBox="1">
            <a:spLocks noGrp="1"/>
          </p:cNvSpPr>
          <p:nvPr>
            <p:ph type="body" idx="1"/>
          </p:nvPr>
        </p:nvSpPr>
        <p:spPr>
          <a:xfrm>
            <a:off x="0" y="1301299"/>
            <a:ext cx="11799727" cy="406142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ctr" rtl="0">
              <a:lnSpc>
                <a:spcPct val="90000"/>
              </a:lnSpc>
              <a:spcBef>
                <a:spcPts val="1000"/>
              </a:spcBef>
              <a:spcAft>
                <a:spcPts val="0"/>
              </a:spcAft>
              <a:buClr>
                <a:srgbClr val="336EA8"/>
              </a:buClr>
              <a:buSzPts val="2800"/>
              <a:buNone/>
            </a:pPr>
            <a:r>
              <a:rPr lang="en-US">
                <a:solidFill>
                  <a:srgbClr val="336EA8"/>
                </a:solidFill>
              </a:rPr>
              <a:t>Emotional Intelligence to land a job deal:</a:t>
            </a:r>
            <a:endParaRPr/>
          </a:p>
          <a:p>
            <a:pPr marL="0" lvl="0" indent="0" algn="l" rtl="0">
              <a:lnSpc>
                <a:spcPct val="90000"/>
              </a:lnSpc>
              <a:spcBef>
                <a:spcPts val="1000"/>
              </a:spcBef>
              <a:spcAft>
                <a:spcPts val="0"/>
              </a:spcAft>
              <a:buClr>
                <a:schemeClr val="dk1"/>
              </a:buClr>
              <a:buSzPts val="2800"/>
              <a:buNone/>
            </a:pPr>
            <a:endParaRPr/>
          </a:p>
        </p:txBody>
      </p:sp>
      <p:sp>
        <p:nvSpPr>
          <p:cNvPr id="591" name="Google Shape;59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a:p>
        </p:txBody>
      </p:sp>
      <p:pic>
        <p:nvPicPr>
          <p:cNvPr id="592" name="Google Shape;592;p49"/>
          <p:cNvPicPr preferRelativeResize="0"/>
          <p:nvPr/>
        </p:nvPicPr>
        <p:blipFill rotWithShape="1">
          <a:blip r:embed="rId3">
            <a:alphaModFix/>
          </a:blip>
          <a:srcRect l="2564" t="18730" r="38100" b="16123"/>
          <a:stretch/>
        </p:blipFill>
        <p:spPr>
          <a:xfrm>
            <a:off x="2855935" y="2404996"/>
            <a:ext cx="6128232" cy="37828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0"/>
          <p:cNvSpPr txBox="1">
            <a:spLocks noGrp="1"/>
          </p:cNvSpPr>
          <p:nvPr>
            <p:ph type="title"/>
          </p:nvPr>
        </p:nvSpPr>
        <p:spPr>
          <a:xfrm>
            <a:off x="263781" y="799950"/>
            <a:ext cx="10515600" cy="1325563"/>
          </a:xfrm>
          <a:prstGeom prst="rect">
            <a:avLst/>
          </a:prstGeom>
          <a:noFill/>
          <a:ln>
            <a:noFill/>
          </a:ln>
        </p:spPr>
        <p:txBody>
          <a:bodyPr spcFirstLastPara="1" wrap="square" lIns="91425" tIns="45700" rIns="91425" bIns="45700" anchor="ctr" anchorCtr="0">
            <a:normAutofit/>
          </a:bodyPr>
          <a:lstStyle/>
          <a:p>
            <a:pPr algn="ctr">
              <a:spcBef>
                <a:spcPts val="0"/>
              </a:spcBef>
              <a:buClr>
                <a:srgbClr val="2AAF82"/>
              </a:buClr>
              <a:buSzPts val="4400"/>
            </a:pPr>
            <a:r>
              <a:rPr lang="en-US" sz="3200" b="1" dirty="0">
                <a:solidFill>
                  <a:schemeClr val="tx1">
                    <a:lumMod val="75000"/>
                  </a:schemeClr>
                </a:solidFill>
                <a:latin typeface="Montserrat Black" pitchFamily="2" charset="0"/>
                <a:ea typeface="+mn-ea"/>
                <a:cs typeface="+mn-cs"/>
              </a:rPr>
              <a:t>Helpful Resources Links</a:t>
            </a:r>
            <a:endParaRPr sz="3200" b="1" dirty="0">
              <a:solidFill>
                <a:schemeClr val="tx1">
                  <a:lumMod val="75000"/>
                </a:schemeClr>
              </a:solidFill>
              <a:latin typeface="Montserrat Black" pitchFamily="2" charset="0"/>
              <a:ea typeface="+mn-ea"/>
              <a:cs typeface="+mn-cs"/>
            </a:endParaRPr>
          </a:p>
        </p:txBody>
      </p:sp>
      <p:sp>
        <p:nvSpPr>
          <p:cNvPr id="598" name="Google Shape;598;p50"/>
          <p:cNvSpPr txBox="1">
            <a:spLocks noGrp="1"/>
          </p:cNvSpPr>
          <p:nvPr>
            <p:ph type="body" idx="1"/>
          </p:nvPr>
        </p:nvSpPr>
        <p:spPr>
          <a:xfrm>
            <a:off x="278703" y="2290855"/>
            <a:ext cx="11799727" cy="406142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Handling complaints using Emotional Intelligence:</a:t>
            </a:r>
            <a:endParaRPr dirty="0"/>
          </a:p>
          <a:p>
            <a:pPr marL="0" lvl="0" indent="0" algn="l" rtl="0">
              <a:lnSpc>
                <a:spcPct val="90000"/>
              </a:lnSpc>
              <a:spcBef>
                <a:spcPts val="1000"/>
              </a:spcBef>
              <a:spcAft>
                <a:spcPts val="0"/>
              </a:spcAft>
              <a:buClr>
                <a:srgbClr val="0070C0"/>
              </a:buClr>
              <a:buSzPts val="2800"/>
              <a:buNone/>
            </a:pPr>
            <a:r>
              <a:rPr lang="en-US" dirty="0">
                <a:solidFill>
                  <a:srgbClr val="0070C0"/>
                </a:solidFill>
              </a:rPr>
              <a:t>https://www.youtube.com/watch?v=2v8ZzvIbq30</a:t>
            </a:r>
            <a:endParaRPr dirty="0"/>
          </a:p>
          <a:p>
            <a:pPr marL="0" lvl="0" indent="0" algn="l" rtl="0">
              <a:lnSpc>
                <a:spcPct val="90000"/>
              </a:lnSpc>
              <a:spcBef>
                <a:spcPts val="1000"/>
              </a:spcBef>
              <a:spcAft>
                <a:spcPts val="0"/>
              </a:spcAft>
              <a:buClr>
                <a:srgbClr val="0070C0"/>
              </a:buClr>
              <a:buSzPts val="2800"/>
              <a:buNone/>
            </a:pPr>
            <a:r>
              <a:rPr lang="en-US" dirty="0">
                <a:solidFill>
                  <a:srgbClr val="0070C0"/>
                </a:solidFill>
              </a:rPr>
              <a:t>https://www.youtube.com/watch?v=BEBidhgoNSs</a:t>
            </a:r>
            <a:endParaRPr dirty="0"/>
          </a:p>
          <a:p>
            <a:pPr marL="0" lvl="0" indent="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Emotional Intelligence to land a job deal:</a:t>
            </a:r>
            <a:endParaRPr dirty="0"/>
          </a:p>
          <a:p>
            <a:pPr marL="0" lvl="0" indent="0" algn="l" rtl="0">
              <a:lnSpc>
                <a:spcPct val="90000"/>
              </a:lnSpc>
              <a:spcBef>
                <a:spcPts val="1000"/>
              </a:spcBef>
              <a:spcAft>
                <a:spcPts val="0"/>
              </a:spcAft>
              <a:buClr>
                <a:srgbClr val="0070C0"/>
              </a:buClr>
              <a:buSzPts val="2800"/>
              <a:buNone/>
            </a:pPr>
            <a:r>
              <a:rPr lang="en-US" dirty="0">
                <a:solidFill>
                  <a:srgbClr val="0070C0"/>
                </a:solidFill>
              </a:rPr>
              <a:t>https://www.youtube.com/watch?v=hkLYw5YNP_o</a:t>
            </a:r>
            <a:endParaRPr dirty="0"/>
          </a:p>
          <a:p>
            <a:pPr marL="0" lvl="0" indent="0" algn="l" rtl="0">
              <a:lnSpc>
                <a:spcPct val="90000"/>
              </a:lnSpc>
              <a:spcBef>
                <a:spcPts val="1000"/>
              </a:spcBef>
              <a:spcAft>
                <a:spcPts val="0"/>
              </a:spcAft>
              <a:buClr>
                <a:schemeClr val="dk1"/>
              </a:buClr>
              <a:buSzPts val="2800"/>
              <a:buNone/>
            </a:pPr>
            <a:endParaRPr dirty="0"/>
          </a:p>
        </p:txBody>
      </p:sp>
      <p:sp>
        <p:nvSpPr>
          <p:cNvPr id="599" name="Google Shape;59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5" name="Google Shape;60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5/25/2024</a:t>
            </a:r>
            <a:endParaRPr/>
          </a:p>
        </p:txBody>
      </p:sp>
      <p:sp>
        <p:nvSpPr>
          <p:cNvPr id="606" name="Google Shape;606;p5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07" name="Google Shape;60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pic>
        <p:nvPicPr>
          <p:cNvPr id="608" name="Google Shape;608;p51"/>
          <p:cNvPicPr preferRelativeResize="0"/>
          <p:nvPr/>
        </p:nvPicPr>
        <p:blipFill rotWithShape="1">
          <a:blip r:embed="rId3">
            <a:alphaModFix/>
          </a:blip>
          <a:srcRect/>
          <a:stretch/>
        </p:blipFill>
        <p:spPr>
          <a:xfrm>
            <a:off x="3325813" y="1936750"/>
            <a:ext cx="5534025" cy="3429000"/>
          </a:xfrm>
          <a:prstGeom prst="rect">
            <a:avLst/>
          </a:prstGeom>
          <a:noFill/>
          <a:ln>
            <a:noFill/>
          </a:ln>
        </p:spPr>
      </p:pic>
      <p:sp>
        <p:nvSpPr>
          <p:cNvPr id="3" name="Title 2">
            <a:extLst>
              <a:ext uri="{FF2B5EF4-FFF2-40B4-BE49-F238E27FC236}">
                <a16:creationId xmlns:a16="http://schemas.microsoft.com/office/drawing/2014/main" id="{4853890D-ACC5-0376-ED81-923DCE5E42EA}"/>
              </a:ext>
            </a:extLst>
          </p:cNvPr>
          <p:cNvSpPr>
            <a:spLocks noGrp="1"/>
          </p:cNvSpPr>
          <p:nvPr>
            <p:ph type="title"/>
          </p:nvPr>
        </p:nvSpPr>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272a46606a7_1_0"/>
          <p:cNvSpPr txBox="1">
            <a:spLocks noGrp="1"/>
          </p:cNvSpPr>
          <p:nvPr>
            <p:ph type="title"/>
          </p:nvPr>
        </p:nvSpPr>
        <p:spPr>
          <a:xfrm>
            <a:off x="838200" y="2103300"/>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000" b="1" dirty="0">
                <a:solidFill>
                  <a:schemeClr val="tx1">
                    <a:lumMod val="75000"/>
                  </a:schemeClr>
                </a:solidFill>
                <a:latin typeface="Montserrat Black" pitchFamily="2" charset="0"/>
                <a:ea typeface="+mn-ea"/>
                <a:cs typeface="+mn-cs"/>
              </a:rPr>
              <a:t>Emotional Intelligence Handout</a:t>
            </a:r>
            <a:endParaRPr sz="4000" b="1" dirty="0">
              <a:solidFill>
                <a:schemeClr val="tx1">
                  <a:lumMod val="75000"/>
                </a:schemeClr>
              </a:solidFill>
              <a:latin typeface="Montserrat Black" pitchFamily="2" charset="0"/>
              <a:ea typeface="+mn-ea"/>
              <a:cs typeface="+mn-cs"/>
            </a:endParaRPr>
          </a:p>
        </p:txBody>
      </p:sp>
      <p:sp>
        <p:nvSpPr>
          <p:cNvPr id="623" name="Google Shape;623;g272a46606a7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2" name="TextBox 1">
            <a:extLst>
              <a:ext uri="{FF2B5EF4-FFF2-40B4-BE49-F238E27FC236}">
                <a16:creationId xmlns:a16="http://schemas.microsoft.com/office/drawing/2014/main" id="{8916A88F-31E7-6D03-BDC5-6551AEDCF8D4}"/>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35</a:t>
            </a:r>
            <a:endParaRPr lang="en-US" b="1" dirty="0">
              <a:solidFill>
                <a:schemeClr val="bg1"/>
              </a:solidFill>
              <a:latin typeface="Montesrrat"/>
            </a:endParaRPr>
          </a:p>
        </p:txBody>
      </p:sp>
      <p:sp>
        <p:nvSpPr>
          <p:cNvPr id="3" name="TextBox 2">
            <a:extLst>
              <a:ext uri="{FF2B5EF4-FFF2-40B4-BE49-F238E27FC236}">
                <a16:creationId xmlns:a16="http://schemas.microsoft.com/office/drawing/2014/main" id="{60E85709-BC4B-F468-605E-70E9829BA00F}"/>
              </a:ext>
            </a:extLst>
          </p:cNvPr>
          <p:cNvSpPr txBox="1"/>
          <p:nvPr/>
        </p:nvSpPr>
        <p:spPr>
          <a:xfrm>
            <a:off x="558581" y="2572732"/>
            <a:ext cx="10645626" cy="1588127"/>
          </a:xfrm>
          <a:prstGeom prst="rect">
            <a:avLst/>
          </a:prstGeom>
          <a:noFill/>
        </p:spPr>
        <p:txBody>
          <a:bodyPr wrap="square" rtlCol="0">
            <a:spAutoFit/>
          </a:bodyPr>
          <a:lstStyle/>
          <a:p>
            <a:pPr algn="ctr">
              <a:lnSpc>
                <a:spcPct val="90000"/>
              </a:lnSpc>
              <a:buClr>
                <a:srgbClr val="0FAB7D"/>
              </a:buClr>
              <a:buSzPts val="4400"/>
            </a:pPr>
            <a:r>
              <a:rPr lang="en-GB" sz="4000" b="1" dirty="0">
                <a:solidFill>
                  <a:schemeClr val="tx1">
                    <a:lumMod val="75000"/>
                  </a:schemeClr>
                </a:solidFill>
                <a:latin typeface="Montserrat Black" pitchFamily="2" charset="0"/>
              </a:rPr>
              <a:t>We welcome your feedback</a:t>
            </a:r>
          </a:p>
          <a:p>
            <a:pPr algn="ctr">
              <a:lnSpc>
                <a:spcPct val="90000"/>
              </a:lnSpc>
              <a:buClr>
                <a:srgbClr val="0FAB7D"/>
              </a:buClr>
              <a:buSzPts val="4400"/>
            </a:pPr>
            <a:endParaRPr lang="en-GB" sz="2000" b="1" dirty="0">
              <a:solidFill>
                <a:schemeClr val="tx1">
                  <a:lumMod val="75000"/>
                </a:schemeClr>
              </a:solidFill>
            </a:endParaRPr>
          </a:p>
          <a:p>
            <a:pPr algn="ctr">
              <a:lnSpc>
                <a:spcPct val="90000"/>
              </a:lnSpc>
              <a:buClr>
                <a:srgbClr val="0FAB7D"/>
              </a:buClr>
              <a:buSzPts val="4400"/>
            </a:pPr>
            <a:r>
              <a:rPr lang="en-GB" sz="2400" b="1" dirty="0">
                <a:solidFill>
                  <a:schemeClr val="tx1">
                    <a:lumMod val="75000"/>
                  </a:schemeClr>
                </a:solidFill>
              </a:rPr>
              <a:t>https://docs.google.com/forms/d/e/1FAIpQLSc2RHrirQC4v6rx_kUZm7p6F-8HvjR4XFDJgI9KIWvVzrXcSg/viewform?usp=sharing </a:t>
            </a:r>
          </a:p>
        </p:txBody>
      </p:sp>
    </p:spTree>
    <p:extLst>
      <p:ext uri="{BB962C8B-B14F-4D97-AF65-F5344CB8AC3E}">
        <p14:creationId xmlns:p14="http://schemas.microsoft.com/office/powerpoint/2010/main" val="39890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2"/>
          <p:cNvSpPr txBox="1">
            <a:spLocks noGrp="1"/>
          </p:cNvSpPr>
          <p:nvPr>
            <p:ph type="body" idx="1"/>
          </p:nvPr>
        </p:nvSpPr>
        <p:spPr>
          <a:xfrm>
            <a:off x="4587657" y="2305073"/>
            <a:ext cx="7131485" cy="196834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FAB7D"/>
              </a:buClr>
              <a:buSzPts val="4400"/>
              <a:buNone/>
            </a:pPr>
            <a:r>
              <a:rPr lang="en-US" sz="4400" b="1">
                <a:solidFill>
                  <a:srgbClr val="0FAB7D"/>
                </a:solidFill>
                <a:latin typeface="Calibri"/>
                <a:ea typeface="Calibri"/>
                <a:cs typeface="Calibri"/>
                <a:sym typeface="Calibri"/>
              </a:rPr>
              <a:t>Thank You for your participation and attention </a:t>
            </a:r>
            <a:endParaRPr/>
          </a:p>
          <a:p>
            <a:pPr marL="0" lvl="0" indent="0" algn="ctr" rtl="0">
              <a:lnSpc>
                <a:spcPct val="90000"/>
              </a:lnSpc>
              <a:spcBef>
                <a:spcPts val="1000"/>
              </a:spcBef>
              <a:spcAft>
                <a:spcPts val="0"/>
              </a:spcAft>
              <a:buClr>
                <a:schemeClr val="dk1"/>
              </a:buClr>
              <a:buSzPts val="4400"/>
              <a:buNone/>
            </a:pPr>
            <a:endParaRPr sz="4400">
              <a:latin typeface="Calibri"/>
              <a:ea typeface="Calibri"/>
              <a:cs typeface="Calibri"/>
              <a:sym typeface="Calibri"/>
            </a:endParaRPr>
          </a:p>
          <a:p>
            <a:pPr marL="0" lvl="0" indent="0" algn="ctr" rtl="0">
              <a:lnSpc>
                <a:spcPct val="90000"/>
              </a:lnSpc>
              <a:spcBef>
                <a:spcPts val="1000"/>
              </a:spcBef>
              <a:spcAft>
                <a:spcPts val="0"/>
              </a:spcAft>
              <a:buClr>
                <a:schemeClr val="dk1"/>
              </a:buClr>
              <a:buSzPts val="2800"/>
              <a:buNone/>
            </a:pPr>
            <a:endParaRPr/>
          </a:p>
        </p:txBody>
      </p:sp>
      <p:sp>
        <p:nvSpPr>
          <p:cNvPr id="629" name="Google Shape;629;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5/25/2024</a:t>
            </a:r>
            <a:endParaRPr/>
          </a:p>
        </p:txBody>
      </p:sp>
      <p:sp>
        <p:nvSpPr>
          <p:cNvPr id="630" name="Google Shape;630;p5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31" name="Google Shape;631;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79</a:t>
            </a:fld>
            <a:endParaRPr/>
          </a:p>
        </p:txBody>
      </p:sp>
      <p:pic>
        <p:nvPicPr>
          <p:cNvPr id="632" name="Google Shape;632;p52"/>
          <p:cNvPicPr preferRelativeResize="0"/>
          <p:nvPr/>
        </p:nvPicPr>
        <p:blipFill rotWithShape="1">
          <a:blip r:embed="rId3">
            <a:alphaModFix/>
          </a:blip>
          <a:srcRect l="17094" t="5914" r="24296" b="7514"/>
          <a:stretch/>
        </p:blipFill>
        <p:spPr>
          <a:xfrm>
            <a:off x="237994" y="1703539"/>
            <a:ext cx="3908121" cy="3607496"/>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2">
          <a:extLst>
            <a:ext uri="{FF2B5EF4-FFF2-40B4-BE49-F238E27FC236}">
              <a16:creationId xmlns:a16="http://schemas.microsoft.com/office/drawing/2014/main" id="{AAC7386C-7669-A9B3-9831-626E5CFA78B5}"/>
            </a:ext>
          </a:extLst>
        </p:cNvPr>
        <p:cNvGrpSpPr/>
        <p:nvPr/>
      </p:nvGrpSpPr>
      <p:grpSpPr>
        <a:xfrm>
          <a:off x="0" y="0"/>
          <a:ext cx="0" cy="0"/>
          <a:chOff x="0" y="0"/>
          <a:chExt cx="0" cy="0"/>
        </a:xfrm>
      </p:grpSpPr>
      <p:grpSp>
        <p:nvGrpSpPr>
          <p:cNvPr id="189" name="Group 188">
            <a:extLst>
              <a:ext uri="{FF2B5EF4-FFF2-40B4-BE49-F238E27FC236}">
                <a16:creationId xmlns:a16="http://schemas.microsoft.com/office/drawing/2014/main" id="{DCDD4266-8445-8798-28E9-6B607DAC88AB}"/>
              </a:ext>
            </a:extLst>
          </p:cNvPr>
          <p:cNvGrpSpPr/>
          <p:nvPr/>
        </p:nvGrpSpPr>
        <p:grpSpPr>
          <a:xfrm>
            <a:off x="4800601" y="6390872"/>
            <a:ext cx="2400300" cy="467128"/>
            <a:chOff x="4419600" y="6390872"/>
            <a:chExt cx="2797347" cy="467128"/>
          </a:xfrm>
        </p:grpSpPr>
        <p:sp>
          <p:nvSpPr>
            <p:cNvPr id="155" name="Google Shape;393;p22">
              <a:extLst>
                <a:ext uri="{FF2B5EF4-FFF2-40B4-BE49-F238E27FC236}">
                  <a16:creationId xmlns:a16="http://schemas.microsoft.com/office/drawing/2014/main" id="{608F95C1-FFD4-5B70-4317-CC39673072E6}"/>
                </a:ext>
              </a:extLst>
            </p:cNvPr>
            <p:cNvSpPr/>
            <p:nvPr/>
          </p:nvSpPr>
          <p:spPr>
            <a:xfrm>
              <a:off x="4895850" y="6390872"/>
              <a:ext cx="2321097" cy="467128"/>
            </a:xfrm>
            <a:custGeom>
              <a:avLst/>
              <a:gdLst/>
              <a:ahLst/>
              <a:cxnLst/>
              <a:rect l="l" t="t" r="r" b="b"/>
              <a:pathLst>
                <a:path w="121021" h="19016" extrusionOk="0">
                  <a:moveTo>
                    <a:pt x="0" y="1"/>
                  </a:moveTo>
                  <a:lnTo>
                    <a:pt x="0" y="19015"/>
                  </a:lnTo>
                  <a:lnTo>
                    <a:pt x="121021" y="19015"/>
                  </a:lnTo>
                  <a:lnTo>
                    <a:pt x="113887" y="6654"/>
                  </a:lnTo>
                  <a:cubicBezTo>
                    <a:pt x="111514" y="2529"/>
                    <a:pt x="107124" y="1"/>
                    <a:pt x="1023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3D3D3D"/>
                </a:solidFill>
                <a:effectLst/>
                <a:uLnTx/>
                <a:uFillTx/>
                <a:latin typeface="Montserrat" pitchFamily="2" charset="0"/>
                <a:ea typeface="+mn-ea"/>
                <a:cs typeface="+mn-cs"/>
              </a:endParaRPr>
            </a:p>
          </p:txBody>
        </p:sp>
        <p:sp>
          <p:nvSpPr>
            <p:cNvPr id="188" name="Google Shape;393;p22">
              <a:extLst>
                <a:ext uri="{FF2B5EF4-FFF2-40B4-BE49-F238E27FC236}">
                  <a16:creationId xmlns:a16="http://schemas.microsoft.com/office/drawing/2014/main" id="{B4C7D346-BC77-DB08-727B-A51B9735044F}"/>
                </a:ext>
              </a:extLst>
            </p:cNvPr>
            <p:cNvSpPr/>
            <p:nvPr/>
          </p:nvSpPr>
          <p:spPr>
            <a:xfrm flipH="1">
              <a:off x="4419600" y="6390872"/>
              <a:ext cx="2321097" cy="467128"/>
            </a:xfrm>
            <a:custGeom>
              <a:avLst/>
              <a:gdLst/>
              <a:ahLst/>
              <a:cxnLst/>
              <a:rect l="l" t="t" r="r" b="b"/>
              <a:pathLst>
                <a:path w="121021" h="19016" extrusionOk="0">
                  <a:moveTo>
                    <a:pt x="0" y="1"/>
                  </a:moveTo>
                  <a:lnTo>
                    <a:pt x="0" y="19015"/>
                  </a:lnTo>
                  <a:lnTo>
                    <a:pt x="121021" y="19015"/>
                  </a:lnTo>
                  <a:lnTo>
                    <a:pt x="113887" y="6654"/>
                  </a:lnTo>
                  <a:cubicBezTo>
                    <a:pt x="111514" y="2529"/>
                    <a:pt x="107124" y="1"/>
                    <a:pt x="1023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3D3D3D"/>
                </a:solidFill>
                <a:effectLst/>
                <a:uLnTx/>
                <a:uFillTx/>
                <a:latin typeface="Montserrat" pitchFamily="2" charset="0"/>
                <a:ea typeface="+mn-ea"/>
                <a:cs typeface="+mn-cs"/>
              </a:endParaRPr>
            </a:p>
          </p:txBody>
        </p:sp>
      </p:grpSp>
      <p:grpSp>
        <p:nvGrpSpPr>
          <p:cNvPr id="4" name="Group 3">
            <a:extLst>
              <a:ext uri="{FF2B5EF4-FFF2-40B4-BE49-F238E27FC236}">
                <a16:creationId xmlns:a16="http://schemas.microsoft.com/office/drawing/2014/main" id="{D06A9DBF-B99D-3EA7-B0A6-90693C46A6E8}"/>
              </a:ext>
            </a:extLst>
          </p:cNvPr>
          <p:cNvGrpSpPr/>
          <p:nvPr/>
        </p:nvGrpSpPr>
        <p:grpSpPr>
          <a:xfrm>
            <a:off x="1216593" y="2291094"/>
            <a:ext cx="9594283" cy="1991610"/>
            <a:chOff x="881313" y="2260614"/>
            <a:chExt cx="9594283" cy="1991610"/>
          </a:xfrm>
        </p:grpSpPr>
        <p:grpSp>
          <p:nvGrpSpPr>
            <p:cNvPr id="3" name="Group 2">
              <a:extLst>
                <a:ext uri="{FF2B5EF4-FFF2-40B4-BE49-F238E27FC236}">
                  <a16:creationId xmlns:a16="http://schemas.microsoft.com/office/drawing/2014/main" id="{ABFF0540-808A-4815-60D3-F9569AC23F5A}"/>
                </a:ext>
              </a:extLst>
            </p:cNvPr>
            <p:cNvGrpSpPr/>
            <p:nvPr/>
          </p:nvGrpSpPr>
          <p:grpSpPr>
            <a:xfrm>
              <a:off x="1020824" y="2260614"/>
              <a:ext cx="9251408" cy="1991610"/>
              <a:chOff x="1020824" y="2260614"/>
              <a:chExt cx="9251408" cy="1991610"/>
            </a:xfrm>
          </p:grpSpPr>
          <p:sp>
            <p:nvSpPr>
              <p:cNvPr id="18" name="Rectangle 17">
                <a:extLst>
                  <a:ext uri="{FF2B5EF4-FFF2-40B4-BE49-F238E27FC236}">
                    <a16:creationId xmlns:a16="http://schemas.microsoft.com/office/drawing/2014/main" id="{94431895-F403-192D-6779-7991301E1440}"/>
                  </a:ext>
                </a:extLst>
              </p:cNvPr>
              <p:cNvSpPr/>
              <p:nvPr/>
            </p:nvSpPr>
            <p:spPr>
              <a:xfrm>
                <a:off x="1020824" y="2659250"/>
                <a:ext cx="9119394" cy="1592974"/>
              </a:xfrm>
              <a:prstGeom prst="rect">
                <a:avLst/>
              </a:prstGeom>
              <a:solidFill>
                <a:srgbClr val="FCC476">
                  <a:alpha val="4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lumMod val="25000"/>
                    </a:schemeClr>
                  </a:solidFill>
                  <a:latin typeface="Montserrat" pitchFamily="2" charset="0"/>
                </a:endParaRPr>
              </a:p>
            </p:txBody>
          </p:sp>
          <p:sp>
            <p:nvSpPr>
              <p:cNvPr id="19" name="Rectangle 18">
                <a:extLst>
                  <a:ext uri="{FF2B5EF4-FFF2-40B4-BE49-F238E27FC236}">
                    <a16:creationId xmlns:a16="http://schemas.microsoft.com/office/drawing/2014/main" id="{30F17699-D829-530B-C298-D8E0BCA30DAD}"/>
                  </a:ext>
                </a:extLst>
              </p:cNvPr>
              <p:cNvSpPr/>
              <p:nvPr/>
            </p:nvSpPr>
            <p:spPr>
              <a:xfrm>
                <a:off x="1152838" y="2260614"/>
                <a:ext cx="9119394" cy="1592974"/>
              </a:xfrm>
              <a:prstGeom prst="rect">
                <a:avLst/>
              </a:prstGeom>
              <a:solidFill>
                <a:srgbClr val="55C2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tx1">
                      <a:lumMod val="50000"/>
                    </a:schemeClr>
                  </a:solidFill>
                  <a:latin typeface="Montserrat" pitchFamily="2" charset="0"/>
                </a:endParaRPr>
              </a:p>
            </p:txBody>
          </p:sp>
        </p:grpSp>
        <p:sp>
          <p:nvSpPr>
            <p:cNvPr id="2" name="TextBox 1">
              <a:extLst>
                <a:ext uri="{FF2B5EF4-FFF2-40B4-BE49-F238E27FC236}">
                  <a16:creationId xmlns:a16="http://schemas.microsoft.com/office/drawing/2014/main" id="{04D033B2-4030-608A-28A7-C385E37AB2E8}"/>
                </a:ext>
              </a:extLst>
            </p:cNvPr>
            <p:cNvSpPr txBox="1"/>
            <p:nvPr/>
          </p:nvSpPr>
          <p:spPr>
            <a:xfrm>
              <a:off x="881313" y="2388659"/>
              <a:ext cx="959428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ontserrat" pitchFamily="2" charset="0"/>
                  <a:ea typeface="+mn-ea"/>
                  <a:cs typeface="+mn-cs"/>
                </a:rPr>
                <a:t>Why are Emotional Intelligence Skills Important? </a:t>
              </a:r>
            </a:p>
          </p:txBody>
        </p:sp>
      </p:grpSp>
      <p:sp>
        <p:nvSpPr>
          <p:cNvPr id="5" name="TextBox 4">
            <a:extLst>
              <a:ext uri="{FF2B5EF4-FFF2-40B4-BE49-F238E27FC236}">
                <a16:creationId xmlns:a16="http://schemas.microsoft.com/office/drawing/2014/main" id="{C89EA91D-95DC-6760-5484-CA02B65159FD}"/>
              </a:ext>
            </a:extLst>
          </p:cNvPr>
          <p:cNvSpPr txBox="1"/>
          <p:nvPr/>
        </p:nvSpPr>
        <p:spPr>
          <a:xfrm>
            <a:off x="10958095" y="6370320"/>
            <a:ext cx="492225" cy="369332"/>
          </a:xfrm>
          <a:prstGeom prst="rect">
            <a:avLst/>
          </a:prstGeom>
          <a:noFill/>
        </p:spPr>
        <p:txBody>
          <a:bodyPr wrap="square" rtlCol="0">
            <a:spAutoFit/>
          </a:bodyPr>
          <a:lstStyle/>
          <a:p>
            <a:pPr algn="ctr"/>
            <a:r>
              <a:rPr lang="en-GB" b="1" dirty="0">
                <a:solidFill>
                  <a:schemeClr val="bg1"/>
                </a:solidFill>
                <a:latin typeface="Montesrrat"/>
              </a:rPr>
              <a:t>9</a:t>
            </a:r>
            <a:endParaRPr lang="en-US" b="1" dirty="0">
              <a:solidFill>
                <a:schemeClr val="bg1"/>
              </a:solidFill>
              <a:latin typeface="Montesrrat"/>
            </a:endParaRPr>
          </a:p>
        </p:txBody>
      </p:sp>
    </p:spTree>
    <p:extLst>
      <p:ext uri="{BB962C8B-B14F-4D97-AF65-F5344CB8AC3E}">
        <p14:creationId xmlns:p14="http://schemas.microsoft.com/office/powerpoint/2010/main" val="351015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9"/>
          <p:cNvSpPr/>
          <p:nvPr/>
        </p:nvSpPr>
        <p:spPr>
          <a:xfrm>
            <a:off x="1769536" y="602314"/>
            <a:ext cx="8502301" cy="1231052"/>
          </a:xfrm>
          <a:prstGeom prst="rect">
            <a:avLst/>
          </a:prstGeom>
          <a:noFill/>
          <a:ln>
            <a:noFill/>
          </a:ln>
        </p:spPr>
        <p:txBody>
          <a:bodyPr spcFirstLastPara="1" wrap="square" lIns="121900" tIns="60933" rIns="121900" bIns="60933" anchor="ctr" anchorCtr="0">
            <a:spAutoFit/>
          </a:bodyPr>
          <a:lstStyle/>
          <a:p>
            <a:pPr algn="ctr"/>
            <a:r>
              <a:rPr lang="en-US" sz="3600" b="1" dirty="0">
                <a:solidFill>
                  <a:schemeClr val="tx1">
                    <a:lumMod val="75000"/>
                  </a:schemeClr>
                </a:solidFill>
                <a:latin typeface="Montserrat Black" pitchFamily="2" charset="0"/>
                <a:sym typeface="Calibri"/>
              </a:rPr>
              <a:t>Importance of Emotional Intelligence </a:t>
            </a:r>
            <a:endParaRPr sz="3600" b="1" dirty="0">
              <a:solidFill>
                <a:schemeClr val="tx1">
                  <a:lumMod val="75000"/>
                </a:schemeClr>
              </a:solidFill>
              <a:latin typeface="Montserrat Black" pitchFamily="2" charset="0"/>
              <a:sym typeface="Calibri"/>
            </a:endParaRPr>
          </a:p>
        </p:txBody>
      </p:sp>
      <p:sp>
        <p:nvSpPr>
          <p:cNvPr id="82" name="Google Shape;82;p9"/>
          <p:cNvSpPr/>
          <p:nvPr/>
        </p:nvSpPr>
        <p:spPr>
          <a:xfrm>
            <a:off x="818145" y="2049962"/>
            <a:ext cx="2744081" cy="908613"/>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400" b="1">
                <a:solidFill>
                  <a:schemeClr val="dk1"/>
                </a:solidFill>
                <a:latin typeface="Calibri"/>
                <a:ea typeface="Calibri"/>
                <a:cs typeface="Calibri"/>
                <a:sym typeface="Calibri"/>
              </a:rPr>
              <a:t>Leadership</a:t>
            </a:r>
            <a:endParaRPr sz="2400"/>
          </a:p>
        </p:txBody>
      </p:sp>
      <p:sp>
        <p:nvSpPr>
          <p:cNvPr id="83" name="Google Shape;83;p9"/>
          <p:cNvSpPr/>
          <p:nvPr/>
        </p:nvSpPr>
        <p:spPr>
          <a:xfrm>
            <a:off x="4716378" y="2049962"/>
            <a:ext cx="2744081" cy="908613"/>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400" b="1">
                <a:solidFill>
                  <a:schemeClr val="dk1"/>
                </a:solidFill>
                <a:latin typeface="Calibri"/>
                <a:ea typeface="Calibri"/>
                <a:cs typeface="Calibri"/>
                <a:sym typeface="Calibri"/>
              </a:rPr>
              <a:t>Communication</a:t>
            </a:r>
            <a:endParaRPr sz="2400" b="1">
              <a:solidFill>
                <a:schemeClr val="dk1"/>
              </a:solidFill>
              <a:latin typeface="Calibri"/>
              <a:ea typeface="Calibri"/>
              <a:cs typeface="Calibri"/>
              <a:sym typeface="Calibri"/>
            </a:endParaRPr>
          </a:p>
        </p:txBody>
      </p:sp>
      <p:sp>
        <p:nvSpPr>
          <p:cNvPr id="84" name="Google Shape;84;p9"/>
          <p:cNvSpPr/>
          <p:nvPr/>
        </p:nvSpPr>
        <p:spPr>
          <a:xfrm>
            <a:off x="8614612" y="2049962"/>
            <a:ext cx="2744081" cy="908613"/>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400" b="1">
                <a:solidFill>
                  <a:schemeClr val="dk1"/>
                </a:solidFill>
                <a:latin typeface="Calibri"/>
                <a:ea typeface="Calibri"/>
                <a:cs typeface="Calibri"/>
                <a:sym typeface="Calibri"/>
              </a:rPr>
              <a:t>Self-knowledge</a:t>
            </a:r>
            <a:endParaRPr sz="2400"/>
          </a:p>
        </p:txBody>
      </p:sp>
      <p:sp>
        <p:nvSpPr>
          <p:cNvPr id="85" name="Google Shape;85;p9"/>
          <p:cNvSpPr/>
          <p:nvPr/>
        </p:nvSpPr>
        <p:spPr>
          <a:xfrm>
            <a:off x="2819849" y="4288894"/>
            <a:ext cx="2695073" cy="892385"/>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400" b="1">
                <a:solidFill>
                  <a:schemeClr val="dk1"/>
                </a:solidFill>
                <a:latin typeface="Calibri"/>
                <a:ea typeface="Calibri"/>
                <a:cs typeface="Calibri"/>
                <a:sym typeface="Calibri"/>
              </a:rPr>
              <a:t>Self-control</a:t>
            </a:r>
            <a:endParaRPr sz="2400" b="1">
              <a:solidFill>
                <a:schemeClr val="dk1"/>
              </a:solidFill>
              <a:latin typeface="Calibri"/>
              <a:ea typeface="Calibri"/>
              <a:cs typeface="Calibri"/>
              <a:sym typeface="Calibri"/>
            </a:endParaRPr>
          </a:p>
        </p:txBody>
      </p:sp>
      <p:sp>
        <p:nvSpPr>
          <p:cNvPr id="86" name="Google Shape;86;p9"/>
          <p:cNvSpPr/>
          <p:nvPr/>
        </p:nvSpPr>
        <p:spPr>
          <a:xfrm>
            <a:off x="6958720" y="4272667"/>
            <a:ext cx="2744081" cy="908613"/>
          </a:xfrm>
          <a:prstGeom prst="roundRect">
            <a:avLst>
              <a:gd name="adj" fmla="val 16667"/>
            </a:avLst>
          </a:prstGeom>
          <a:solidFill>
            <a:schemeClr val="accent6">
              <a:lumMod val="40000"/>
              <a:lumOff val="60000"/>
            </a:schemeClr>
          </a:solidFill>
          <a:ln w="25400" cap="flat" cmpd="sng">
            <a:solidFill>
              <a:srgbClr val="BABABA"/>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b="1">
                <a:solidFill>
                  <a:schemeClr val="dk1"/>
                </a:solidFill>
                <a:latin typeface="Calibri"/>
                <a:ea typeface="Calibri"/>
                <a:cs typeface="Calibri"/>
                <a:sym typeface="Calibri"/>
              </a:rPr>
              <a:t>Stress Management</a:t>
            </a:r>
            <a:endParaRPr sz="2400"/>
          </a:p>
        </p:txBody>
      </p:sp>
      <p:sp>
        <p:nvSpPr>
          <p:cNvPr id="87" name="Google Shape;87;p9"/>
          <p:cNvSpPr txBox="1"/>
          <p:nvPr/>
        </p:nvSpPr>
        <p:spPr>
          <a:xfrm>
            <a:off x="433141" y="3082137"/>
            <a:ext cx="3529017" cy="697701"/>
          </a:xfrm>
          <a:prstGeom prst="rect">
            <a:avLst/>
          </a:prstGeom>
          <a:noFill/>
          <a:ln>
            <a:noFill/>
          </a:ln>
        </p:spPr>
        <p:txBody>
          <a:bodyPr spcFirstLastPara="1" wrap="square" lIns="121900" tIns="60933" rIns="121900" bIns="60933" anchor="t" anchorCtr="0">
            <a:spAutoFit/>
          </a:bodyPr>
          <a:lstStyle/>
          <a:p>
            <a:pPr algn="ctr"/>
            <a:r>
              <a:rPr lang="en-US" sz="1867" dirty="0">
                <a:solidFill>
                  <a:srgbClr val="000000"/>
                </a:solidFill>
                <a:latin typeface="Calibri"/>
                <a:ea typeface="Calibri"/>
                <a:cs typeface="Calibri"/>
                <a:sym typeface="Calibri"/>
              </a:rPr>
              <a:t>Emotional intelligence allows you to be a more </a:t>
            </a:r>
            <a:r>
              <a:rPr lang="en-US" sz="1867" b="1" dirty="0">
                <a:solidFill>
                  <a:srgbClr val="000000"/>
                </a:solidFill>
                <a:latin typeface="Calibri"/>
                <a:ea typeface="Calibri"/>
                <a:cs typeface="Calibri"/>
                <a:sym typeface="Calibri"/>
              </a:rPr>
              <a:t>effective leader</a:t>
            </a:r>
            <a:r>
              <a:rPr lang="en-US" sz="1867" dirty="0">
                <a:solidFill>
                  <a:srgbClr val="000000"/>
                </a:solidFill>
                <a:latin typeface="Calibri"/>
                <a:ea typeface="Calibri"/>
                <a:cs typeface="Calibri"/>
                <a:sym typeface="Calibri"/>
              </a:rPr>
              <a:t>.</a:t>
            </a:r>
            <a:endParaRPr sz="1867" dirty="0">
              <a:solidFill>
                <a:srgbClr val="000000"/>
              </a:solidFill>
              <a:latin typeface="Calibri"/>
              <a:ea typeface="Calibri"/>
              <a:cs typeface="Calibri"/>
              <a:sym typeface="Calibri"/>
            </a:endParaRPr>
          </a:p>
        </p:txBody>
      </p:sp>
      <p:sp>
        <p:nvSpPr>
          <p:cNvPr id="88" name="Google Shape;88;p9"/>
          <p:cNvSpPr txBox="1"/>
          <p:nvPr/>
        </p:nvSpPr>
        <p:spPr>
          <a:xfrm>
            <a:off x="4094303" y="3054115"/>
            <a:ext cx="3831187" cy="985023"/>
          </a:xfrm>
          <a:prstGeom prst="rect">
            <a:avLst/>
          </a:prstGeom>
          <a:noFill/>
          <a:ln>
            <a:noFill/>
          </a:ln>
        </p:spPr>
        <p:txBody>
          <a:bodyPr spcFirstLastPara="1" wrap="square" lIns="121900" tIns="60933" rIns="121900" bIns="60933" anchor="t" anchorCtr="0">
            <a:spAutoFit/>
          </a:bodyPr>
          <a:lstStyle/>
          <a:p>
            <a:pPr algn="ctr"/>
            <a:r>
              <a:rPr lang="en-US" sz="1867" dirty="0">
                <a:solidFill>
                  <a:srgbClr val="000000"/>
                </a:solidFill>
                <a:latin typeface="Calibri"/>
                <a:ea typeface="Calibri"/>
                <a:cs typeface="Calibri"/>
                <a:sym typeface="Calibri"/>
              </a:rPr>
              <a:t>Understanding how others are feeling allows you to </a:t>
            </a:r>
            <a:r>
              <a:rPr lang="en-US" sz="1867" b="1" dirty="0">
                <a:solidFill>
                  <a:srgbClr val="000000"/>
                </a:solidFill>
                <a:latin typeface="Calibri"/>
                <a:ea typeface="Calibri"/>
                <a:cs typeface="Calibri"/>
                <a:sym typeface="Calibri"/>
              </a:rPr>
              <a:t>communicate </a:t>
            </a:r>
            <a:r>
              <a:rPr lang="en-US" sz="1867" dirty="0">
                <a:solidFill>
                  <a:srgbClr val="000000"/>
                </a:solidFill>
                <a:latin typeface="Calibri"/>
                <a:ea typeface="Calibri"/>
                <a:cs typeface="Calibri"/>
                <a:sym typeface="Calibri"/>
              </a:rPr>
              <a:t>with them </a:t>
            </a:r>
            <a:r>
              <a:rPr lang="en-US" sz="1867" b="1" dirty="0">
                <a:solidFill>
                  <a:srgbClr val="000000"/>
                </a:solidFill>
                <a:latin typeface="Calibri"/>
                <a:ea typeface="Calibri"/>
                <a:cs typeface="Calibri"/>
                <a:sym typeface="Calibri"/>
              </a:rPr>
              <a:t>better.</a:t>
            </a:r>
            <a:endParaRPr sz="1867" b="1" dirty="0">
              <a:solidFill>
                <a:srgbClr val="000000"/>
              </a:solidFill>
              <a:latin typeface="Calibri"/>
              <a:ea typeface="Calibri"/>
              <a:cs typeface="Calibri"/>
              <a:sym typeface="Calibri"/>
            </a:endParaRPr>
          </a:p>
        </p:txBody>
      </p:sp>
      <p:sp>
        <p:nvSpPr>
          <p:cNvPr id="89" name="Google Shape;89;p9"/>
          <p:cNvSpPr txBox="1"/>
          <p:nvPr/>
        </p:nvSpPr>
        <p:spPr>
          <a:xfrm>
            <a:off x="8052239" y="3071048"/>
            <a:ext cx="3831187" cy="985023"/>
          </a:xfrm>
          <a:prstGeom prst="rect">
            <a:avLst/>
          </a:prstGeom>
          <a:noFill/>
          <a:ln>
            <a:noFill/>
          </a:ln>
        </p:spPr>
        <p:txBody>
          <a:bodyPr spcFirstLastPara="1" wrap="square" lIns="121900" tIns="60933" rIns="121900" bIns="60933" anchor="t" anchorCtr="0">
            <a:spAutoFit/>
          </a:bodyPr>
          <a:lstStyle/>
          <a:p>
            <a:pPr algn="ctr"/>
            <a:r>
              <a:rPr lang="en-US" sz="1867" dirty="0">
                <a:solidFill>
                  <a:srgbClr val="000000"/>
                </a:solidFill>
                <a:latin typeface="Calibri"/>
                <a:ea typeface="Calibri"/>
                <a:cs typeface="Calibri"/>
                <a:sym typeface="Calibri"/>
              </a:rPr>
              <a:t>Being more aware of what you are feeling allows you to </a:t>
            </a:r>
            <a:r>
              <a:rPr lang="en-US" sz="1867" b="1" dirty="0">
                <a:solidFill>
                  <a:srgbClr val="000000"/>
                </a:solidFill>
                <a:latin typeface="Calibri"/>
                <a:ea typeface="Calibri"/>
                <a:cs typeface="Calibri"/>
                <a:sym typeface="Calibri"/>
              </a:rPr>
              <a:t>understand yourself</a:t>
            </a:r>
            <a:r>
              <a:rPr lang="en-US" sz="1867" dirty="0">
                <a:solidFill>
                  <a:srgbClr val="000000"/>
                </a:solidFill>
                <a:latin typeface="Calibri"/>
                <a:ea typeface="Calibri"/>
                <a:cs typeface="Calibri"/>
                <a:sym typeface="Calibri"/>
              </a:rPr>
              <a:t> more deeply.</a:t>
            </a:r>
            <a:endParaRPr sz="1867" dirty="0">
              <a:solidFill>
                <a:srgbClr val="000000"/>
              </a:solidFill>
              <a:latin typeface="Calibri"/>
              <a:ea typeface="Calibri"/>
              <a:cs typeface="Calibri"/>
              <a:sym typeface="Calibri"/>
            </a:endParaRPr>
          </a:p>
        </p:txBody>
      </p:sp>
      <p:sp>
        <p:nvSpPr>
          <p:cNvPr id="90" name="Google Shape;90;p9"/>
          <p:cNvSpPr txBox="1"/>
          <p:nvPr/>
        </p:nvSpPr>
        <p:spPr>
          <a:xfrm>
            <a:off x="1845734" y="5319496"/>
            <a:ext cx="4174953" cy="985023"/>
          </a:xfrm>
          <a:prstGeom prst="rect">
            <a:avLst/>
          </a:prstGeom>
          <a:noFill/>
          <a:ln>
            <a:noFill/>
          </a:ln>
        </p:spPr>
        <p:txBody>
          <a:bodyPr spcFirstLastPara="1" wrap="square" lIns="121900" tIns="60933" rIns="121900" bIns="60933" anchor="t" anchorCtr="0">
            <a:spAutoFit/>
          </a:bodyPr>
          <a:lstStyle/>
          <a:p>
            <a:pPr algn="ctr"/>
            <a:r>
              <a:rPr lang="en-US" sz="1867" dirty="0">
                <a:solidFill>
                  <a:srgbClr val="000000"/>
                </a:solidFill>
                <a:latin typeface="Calibri"/>
                <a:ea typeface="Calibri"/>
                <a:cs typeface="Calibri"/>
                <a:sym typeface="Calibri"/>
              </a:rPr>
              <a:t>Awareness of your emotions also allows you to develop your </a:t>
            </a:r>
            <a:r>
              <a:rPr lang="en-US" sz="1867" b="1" dirty="0">
                <a:solidFill>
                  <a:srgbClr val="000000"/>
                </a:solidFill>
                <a:latin typeface="Calibri"/>
                <a:ea typeface="Calibri"/>
                <a:cs typeface="Calibri"/>
                <a:sym typeface="Calibri"/>
              </a:rPr>
              <a:t>self-control abilities</a:t>
            </a:r>
            <a:r>
              <a:rPr lang="en-US" sz="1867" dirty="0">
                <a:solidFill>
                  <a:srgbClr val="000000"/>
                </a:solidFill>
                <a:latin typeface="Calibri"/>
                <a:ea typeface="Calibri"/>
                <a:cs typeface="Calibri"/>
                <a:sym typeface="Calibri"/>
              </a:rPr>
              <a:t>.</a:t>
            </a:r>
            <a:endParaRPr sz="1867" dirty="0">
              <a:solidFill>
                <a:srgbClr val="000000"/>
              </a:solidFill>
              <a:latin typeface="Calibri"/>
              <a:ea typeface="Calibri"/>
              <a:cs typeface="Calibri"/>
              <a:sym typeface="Calibri"/>
            </a:endParaRPr>
          </a:p>
        </p:txBody>
      </p:sp>
      <p:sp>
        <p:nvSpPr>
          <p:cNvPr id="91" name="Google Shape;91;p9"/>
          <p:cNvSpPr txBox="1"/>
          <p:nvPr/>
        </p:nvSpPr>
        <p:spPr>
          <a:xfrm>
            <a:off x="6218778" y="5312928"/>
            <a:ext cx="4174953" cy="985023"/>
          </a:xfrm>
          <a:prstGeom prst="rect">
            <a:avLst/>
          </a:prstGeom>
          <a:noFill/>
          <a:ln>
            <a:noFill/>
          </a:ln>
        </p:spPr>
        <p:txBody>
          <a:bodyPr spcFirstLastPara="1" wrap="square" lIns="121900" tIns="60933" rIns="121900" bIns="60933" anchor="t" anchorCtr="0">
            <a:spAutoFit/>
          </a:bodyPr>
          <a:lstStyle/>
          <a:p>
            <a:pPr algn="ctr"/>
            <a:r>
              <a:rPr lang="en-US" sz="1867" dirty="0">
                <a:solidFill>
                  <a:srgbClr val="000000"/>
                </a:solidFill>
                <a:latin typeface="Calibri"/>
                <a:ea typeface="Calibri"/>
                <a:cs typeface="Calibri"/>
                <a:sym typeface="Calibri"/>
              </a:rPr>
              <a:t>Managing your emotions effectively allows you to exert greater </a:t>
            </a:r>
            <a:r>
              <a:rPr lang="en-US" sz="1867" b="1" dirty="0">
                <a:solidFill>
                  <a:srgbClr val="000000"/>
                </a:solidFill>
                <a:latin typeface="Calibri"/>
                <a:ea typeface="Calibri"/>
                <a:cs typeface="Calibri"/>
                <a:sym typeface="Calibri"/>
              </a:rPr>
              <a:t>control in situations marked by stress or conflict</a:t>
            </a:r>
            <a:r>
              <a:rPr lang="en-US" sz="1867" dirty="0">
                <a:solidFill>
                  <a:srgbClr val="000000"/>
                </a:solidFill>
                <a:latin typeface="Calibri"/>
                <a:ea typeface="Calibri"/>
                <a:cs typeface="Calibri"/>
                <a:sym typeface="Calibri"/>
              </a:rPr>
              <a:t>.</a:t>
            </a:r>
            <a:endParaRPr sz="1867" dirty="0">
              <a:solidFill>
                <a:srgbClr val="000000"/>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0" presetClass="entr" presetSubtype="0" fill="hold" nodeType="with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500"/>
                                        <p:tgtEl>
                                          <p:spTgt spid="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fade">
                                      <p:cBhvr>
                                        <p:cTn id="26" dur="500"/>
                                        <p:tgtEl>
                                          <p:spTgt spid="8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nodeType="with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fade">
                                      <p:cBhvr>
                                        <p:cTn id="39" dur="500"/>
                                        <p:tgtEl>
                                          <p:spTgt spid="86"/>
                                        </p:tgtEl>
                                      </p:cBhvr>
                                    </p:animEffect>
                                  </p:childTnLst>
                                </p:cTn>
                              </p:par>
                              <p:par>
                                <p:cTn id="40" presetID="10" presetClass="entr" presetSubtype="0"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8208</TotalTime>
  <Words>3921</Words>
  <Application>Microsoft Office PowerPoint</Application>
  <PresentationFormat>Widescreen</PresentationFormat>
  <Paragraphs>484</Paragraphs>
  <Slides>79</Slides>
  <Notes>78</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79</vt:i4>
      </vt:variant>
    </vt:vector>
  </HeadingPairs>
  <TitlesOfParts>
    <vt:vector size="92" baseType="lpstr">
      <vt:lpstr>MingLiU-ExtB</vt:lpstr>
      <vt:lpstr>Archivo</vt:lpstr>
      <vt:lpstr>Archivo Light</vt:lpstr>
      <vt:lpstr>Arial</vt:lpstr>
      <vt:lpstr>Calibri</vt:lpstr>
      <vt:lpstr>Calibri Light</vt:lpstr>
      <vt:lpstr>Montesrrat</vt:lpstr>
      <vt:lpstr>Montserrat</vt:lpstr>
      <vt:lpstr>Montserrat Black</vt:lpstr>
      <vt:lpstr>Noto Sans Symbols</vt:lpstr>
      <vt:lpstr>Signika</vt:lpstr>
      <vt:lpstr>Signika SemiBold</vt:lpstr>
      <vt:lpstr>Office Theme</vt:lpstr>
      <vt:lpstr>PowerPoint Presentation</vt:lpstr>
      <vt:lpstr>PowerPoint Presentation</vt:lpstr>
      <vt:lpstr>PowerPoint Presentation</vt:lpstr>
      <vt:lpstr>PowerPoint Presentation</vt:lpstr>
      <vt:lpstr>PowerPoint Presentation</vt:lpstr>
      <vt:lpstr>The Difference Between IQ and 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Individual Activity:  Mention a challenging situation where you were able to show self regulation &amp; mention how you did that. </vt:lpstr>
      <vt:lpstr>Remember </vt:lpstr>
      <vt:lpstr>PowerPoint Presentation</vt:lpstr>
      <vt:lpstr>PowerPoint Presentation</vt:lpstr>
      <vt:lpstr>Self Regulation Process </vt:lpstr>
      <vt:lpstr>Emotion Regulation Strategies </vt:lpstr>
      <vt:lpstr>Let’s Apply  Business Situations – What to do? </vt:lpstr>
      <vt:lpstr>PowerPoint Presentation</vt:lpstr>
      <vt:lpstr>PowerPoint Presentation</vt:lpstr>
      <vt:lpstr>PowerPoint Presentation</vt:lpstr>
      <vt:lpstr>Individual Activity:  Write 3 things you do to motivate yourself. </vt:lpstr>
      <vt:lpstr>Let’s Take a Quick Quiz</vt:lpstr>
      <vt:lpstr>BREAK TIME (15 Mins)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Empathy Phrases </vt:lpstr>
      <vt:lpstr>Group Activity:   Use Empathy in the below scenarios while dealing with clients</vt:lpstr>
      <vt:lpstr>PowerPoint Presentation</vt:lpstr>
      <vt:lpstr>PowerPoint Presentation</vt:lpstr>
      <vt:lpstr>PowerPoint Presentation</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Handling Clients as A Freelancer</vt:lpstr>
      <vt:lpstr>Pair Activity:  Role Play </vt:lpstr>
      <vt:lpstr>Creating Customer Delight</vt:lpstr>
      <vt:lpstr>Achieving Customer Delight What do customers want? </vt:lpstr>
      <vt:lpstr>Creating Customer Delight</vt:lpstr>
      <vt:lpstr>PowerPoint Presentation</vt:lpstr>
      <vt:lpstr>Recap </vt:lpstr>
      <vt:lpstr>Helpful Resources</vt:lpstr>
      <vt:lpstr>Helpful Resources</vt:lpstr>
      <vt:lpstr>Helpful Resources</vt:lpstr>
      <vt:lpstr>Helpful Resources Links</vt:lpstr>
      <vt:lpstr>PowerPoint Presentation</vt:lpstr>
      <vt:lpstr>Emotional Intelligence Handout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dc:creator>
  <cp:lastModifiedBy>Mayar Mahmoud</cp:lastModifiedBy>
  <cp:revision>45</cp:revision>
  <dcterms:created xsi:type="dcterms:W3CDTF">2024-03-14T10:03:54Z</dcterms:created>
  <dcterms:modified xsi:type="dcterms:W3CDTF">2024-11-09T17:44:26Z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d96aa77-7762-4c34-b9f0-7d6a55545bbc_Enabled">
    <vt:lpwstr>true</vt:lpwstr>
  </property>
  <property fmtid="{D5CDD505-2E9C-101B-9397-08002B2CF9AE}" pid="3" name="MSIP_Label_ed96aa77-7762-4c34-b9f0-7d6a55545bbc_SetDate">
    <vt:lpwstr>2024-11-08T18:50:32Z</vt:lpwstr>
  </property>
  <property fmtid="{D5CDD505-2E9C-101B-9397-08002B2CF9AE}" pid="4" name="MSIP_Label_ed96aa77-7762-4c34-b9f0-7d6a55545bbc_Method">
    <vt:lpwstr>Privileged</vt:lpwstr>
  </property>
  <property fmtid="{D5CDD505-2E9C-101B-9397-08002B2CF9AE}" pid="5" name="MSIP_Label_ed96aa77-7762-4c34-b9f0-7d6a55545bbc_Name">
    <vt:lpwstr>Proprietary</vt:lpwstr>
  </property>
  <property fmtid="{D5CDD505-2E9C-101B-9397-08002B2CF9AE}" pid="6" name="MSIP_Label_ed96aa77-7762-4c34-b9f0-7d6a55545bbc_SiteId">
    <vt:lpwstr>b7dcea4e-d150-4ba1-8b2a-c8b27a75525c</vt:lpwstr>
  </property>
  <property fmtid="{D5CDD505-2E9C-101B-9397-08002B2CF9AE}" pid="7" name="MSIP_Label_ed96aa77-7762-4c34-b9f0-7d6a55545bbc_ActionId">
    <vt:lpwstr>a7ceac4c-41b6-4d29-9d84-bccef1ecc4d9</vt:lpwstr>
  </property>
  <property fmtid="{D5CDD505-2E9C-101B-9397-08002B2CF9AE}" pid="8" name="MSIP_Label_ed96aa77-7762-4c34-b9f0-7d6a55545bbc_ContentBits">
    <vt:lpwstr>0</vt:lpwstr>
  </property>
</Properties>
</file>